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58" r:id="rId4"/>
    <p:sldId id="260" r:id="rId5"/>
    <p:sldId id="261" r:id="rId6"/>
    <p:sldId id="262" r:id="rId7"/>
    <p:sldId id="263" r:id="rId8"/>
    <p:sldId id="264" r:id="rId9"/>
    <p:sldId id="265" r:id="rId10"/>
    <p:sldId id="266" r:id="rId11"/>
    <p:sldId id="271" r:id="rId12"/>
    <p:sldId id="267" r:id="rId13"/>
    <p:sldId id="272" r:id="rId14"/>
    <p:sldId id="268" r:id="rId15"/>
    <p:sldId id="275" r:id="rId16"/>
    <p:sldId id="274" r:id="rId17"/>
    <p:sldId id="276" r:id="rId18"/>
    <p:sldId id="269" r:id="rId19"/>
    <p:sldId id="27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883"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70F400-DCCD-479E-BCF7-656F0F697FDF}" type="datetimeFigureOut">
              <a:rPr lang="en-US" smtClean="0"/>
              <a:t>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9A7EE5-2243-4DBF-9133-AD0AB6F51885}" type="slidenum">
              <a:rPr lang="en-US" smtClean="0"/>
              <a:t>‹#›</a:t>
            </a:fld>
            <a:endParaRPr lang="en-US"/>
          </a:p>
        </p:txBody>
      </p:sp>
    </p:spTree>
    <p:extLst>
      <p:ext uri="{BB962C8B-B14F-4D97-AF65-F5344CB8AC3E}">
        <p14:creationId xmlns:p14="http://schemas.microsoft.com/office/powerpoint/2010/main" val="999040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CC259-0043-1881-5899-83A807E7D6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476E1A0-9424-37DB-86A5-550333DA67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7C598B6-D27D-C48C-CAC9-1D686229C3DB}"/>
              </a:ext>
            </a:extLst>
          </p:cNvPr>
          <p:cNvSpPr>
            <a:spLocks noGrp="1"/>
          </p:cNvSpPr>
          <p:nvPr>
            <p:ph type="dt" sz="half" idx="10"/>
          </p:nvPr>
        </p:nvSpPr>
        <p:spPr/>
        <p:txBody>
          <a:bodyPr/>
          <a:lstStyle/>
          <a:p>
            <a:fld id="{DDAF7C17-CAAD-4E99-8818-AEB916B7971B}" type="datetimeFigureOut">
              <a:rPr lang="en-US" smtClean="0"/>
              <a:t>2/9/2023</a:t>
            </a:fld>
            <a:endParaRPr lang="en-US"/>
          </a:p>
        </p:txBody>
      </p:sp>
      <p:sp>
        <p:nvSpPr>
          <p:cNvPr id="5" name="Footer Placeholder 4">
            <a:extLst>
              <a:ext uri="{FF2B5EF4-FFF2-40B4-BE49-F238E27FC236}">
                <a16:creationId xmlns:a16="http://schemas.microsoft.com/office/drawing/2014/main" id="{7C1F796D-E9E3-774A-9DD8-84A22F0F66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E4A44D-5FE1-66E1-59BF-7957E72D24EC}"/>
              </a:ext>
            </a:extLst>
          </p:cNvPr>
          <p:cNvSpPr>
            <a:spLocks noGrp="1"/>
          </p:cNvSpPr>
          <p:nvPr>
            <p:ph type="sldNum" sz="quarter" idx="12"/>
          </p:nvPr>
        </p:nvSpPr>
        <p:spPr/>
        <p:txBody>
          <a:bodyPr/>
          <a:lstStyle/>
          <a:p>
            <a:fld id="{9B7FA0C6-34D7-4531-9A99-0B9E22BE9DB8}" type="slidenum">
              <a:rPr lang="en-US" smtClean="0"/>
              <a:t>‹#›</a:t>
            </a:fld>
            <a:endParaRPr lang="en-US"/>
          </a:p>
        </p:txBody>
      </p:sp>
    </p:spTree>
    <p:extLst>
      <p:ext uri="{BB962C8B-B14F-4D97-AF65-F5344CB8AC3E}">
        <p14:creationId xmlns:p14="http://schemas.microsoft.com/office/powerpoint/2010/main" val="15070229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EF9AB-CD55-0458-C2A8-0DAAC15B306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3325A67-5579-8559-F2A1-2DE3C7690F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7CD2C9-7BDF-7C6F-A978-A20872CDD2D7}"/>
              </a:ext>
            </a:extLst>
          </p:cNvPr>
          <p:cNvSpPr>
            <a:spLocks noGrp="1"/>
          </p:cNvSpPr>
          <p:nvPr>
            <p:ph type="dt" sz="half" idx="10"/>
          </p:nvPr>
        </p:nvSpPr>
        <p:spPr/>
        <p:txBody>
          <a:bodyPr/>
          <a:lstStyle/>
          <a:p>
            <a:fld id="{DDAF7C17-CAAD-4E99-8818-AEB916B7971B}" type="datetimeFigureOut">
              <a:rPr lang="en-US" smtClean="0"/>
              <a:t>2/9/2023</a:t>
            </a:fld>
            <a:endParaRPr lang="en-US"/>
          </a:p>
        </p:txBody>
      </p:sp>
      <p:sp>
        <p:nvSpPr>
          <p:cNvPr id="5" name="Footer Placeholder 4">
            <a:extLst>
              <a:ext uri="{FF2B5EF4-FFF2-40B4-BE49-F238E27FC236}">
                <a16:creationId xmlns:a16="http://schemas.microsoft.com/office/drawing/2014/main" id="{D179B02E-9E6B-2B84-199A-D397CE49D9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F5A601-3EBC-234D-B673-3155A0B7DF82}"/>
              </a:ext>
            </a:extLst>
          </p:cNvPr>
          <p:cNvSpPr>
            <a:spLocks noGrp="1"/>
          </p:cNvSpPr>
          <p:nvPr>
            <p:ph type="sldNum" sz="quarter" idx="12"/>
          </p:nvPr>
        </p:nvSpPr>
        <p:spPr/>
        <p:txBody>
          <a:bodyPr/>
          <a:lstStyle/>
          <a:p>
            <a:fld id="{9B7FA0C6-34D7-4531-9A99-0B9E22BE9DB8}" type="slidenum">
              <a:rPr lang="en-US" smtClean="0"/>
              <a:t>‹#›</a:t>
            </a:fld>
            <a:endParaRPr lang="en-US"/>
          </a:p>
        </p:txBody>
      </p:sp>
    </p:spTree>
    <p:extLst>
      <p:ext uri="{BB962C8B-B14F-4D97-AF65-F5344CB8AC3E}">
        <p14:creationId xmlns:p14="http://schemas.microsoft.com/office/powerpoint/2010/main" val="3998080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5C7F30C-DA33-D6F3-B791-FBC75ED5C9A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015091-9501-4557-40BB-145E4CBF4EA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78A1D-8603-F850-0368-A8D743ED5916}"/>
              </a:ext>
            </a:extLst>
          </p:cNvPr>
          <p:cNvSpPr>
            <a:spLocks noGrp="1"/>
          </p:cNvSpPr>
          <p:nvPr>
            <p:ph type="dt" sz="half" idx="10"/>
          </p:nvPr>
        </p:nvSpPr>
        <p:spPr/>
        <p:txBody>
          <a:bodyPr/>
          <a:lstStyle/>
          <a:p>
            <a:fld id="{DDAF7C17-CAAD-4E99-8818-AEB916B7971B}" type="datetimeFigureOut">
              <a:rPr lang="en-US" smtClean="0"/>
              <a:t>2/9/2023</a:t>
            </a:fld>
            <a:endParaRPr lang="en-US"/>
          </a:p>
        </p:txBody>
      </p:sp>
      <p:sp>
        <p:nvSpPr>
          <p:cNvPr id="5" name="Footer Placeholder 4">
            <a:extLst>
              <a:ext uri="{FF2B5EF4-FFF2-40B4-BE49-F238E27FC236}">
                <a16:creationId xmlns:a16="http://schemas.microsoft.com/office/drawing/2014/main" id="{5090F125-F8DA-38DE-30E2-31626D0535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4F08F1-9B6B-CE2B-91BD-72FE2A3B63EE}"/>
              </a:ext>
            </a:extLst>
          </p:cNvPr>
          <p:cNvSpPr>
            <a:spLocks noGrp="1"/>
          </p:cNvSpPr>
          <p:nvPr>
            <p:ph type="sldNum" sz="quarter" idx="12"/>
          </p:nvPr>
        </p:nvSpPr>
        <p:spPr/>
        <p:txBody>
          <a:bodyPr/>
          <a:lstStyle/>
          <a:p>
            <a:fld id="{9B7FA0C6-34D7-4531-9A99-0B9E22BE9DB8}" type="slidenum">
              <a:rPr lang="en-US" smtClean="0"/>
              <a:t>‹#›</a:t>
            </a:fld>
            <a:endParaRPr lang="en-US"/>
          </a:p>
        </p:txBody>
      </p:sp>
    </p:spTree>
    <p:extLst>
      <p:ext uri="{BB962C8B-B14F-4D97-AF65-F5344CB8AC3E}">
        <p14:creationId xmlns:p14="http://schemas.microsoft.com/office/powerpoint/2010/main" val="2774893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8B26E-F2C7-D1DF-8046-71B9C80773F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AE6BA1-7535-3BC2-752A-C9BBBC184D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9C5201-1BBC-D6D2-4C8C-D0E012337B0C}"/>
              </a:ext>
            </a:extLst>
          </p:cNvPr>
          <p:cNvSpPr>
            <a:spLocks noGrp="1"/>
          </p:cNvSpPr>
          <p:nvPr>
            <p:ph type="dt" sz="half" idx="10"/>
          </p:nvPr>
        </p:nvSpPr>
        <p:spPr/>
        <p:txBody>
          <a:bodyPr/>
          <a:lstStyle/>
          <a:p>
            <a:fld id="{DDAF7C17-CAAD-4E99-8818-AEB916B7971B}" type="datetimeFigureOut">
              <a:rPr lang="en-US" smtClean="0"/>
              <a:t>2/9/2023</a:t>
            </a:fld>
            <a:endParaRPr lang="en-US"/>
          </a:p>
        </p:txBody>
      </p:sp>
      <p:sp>
        <p:nvSpPr>
          <p:cNvPr id="5" name="Footer Placeholder 4">
            <a:extLst>
              <a:ext uri="{FF2B5EF4-FFF2-40B4-BE49-F238E27FC236}">
                <a16:creationId xmlns:a16="http://schemas.microsoft.com/office/drawing/2014/main" id="{B25C586E-16BD-116D-0616-424A8F8A36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0BAA0C-3CFE-0393-77FE-5BBBA967ED0B}"/>
              </a:ext>
            </a:extLst>
          </p:cNvPr>
          <p:cNvSpPr>
            <a:spLocks noGrp="1"/>
          </p:cNvSpPr>
          <p:nvPr>
            <p:ph type="sldNum" sz="quarter" idx="12"/>
          </p:nvPr>
        </p:nvSpPr>
        <p:spPr/>
        <p:txBody>
          <a:bodyPr/>
          <a:lstStyle/>
          <a:p>
            <a:fld id="{9B7FA0C6-34D7-4531-9A99-0B9E22BE9DB8}" type="slidenum">
              <a:rPr lang="en-US" smtClean="0"/>
              <a:t>‹#›</a:t>
            </a:fld>
            <a:endParaRPr lang="en-US"/>
          </a:p>
        </p:txBody>
      </p:sp>
    </p:spTree>
    <p:extLst>
      <p:ext uri="{BB962C8B-B14F-4D97-AF65-F5344CB8AC3E}">
        <p14:creationId xmlns:p14="http://schemas.microsoft.com/office/powerpoint/2010/main" val="689651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68AD3-BCC1-70CF-5835-23D473FBE3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9197682-2B6D-0402-3138-792727F7C4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6D29D3-B3B6-607E-5472-465D3635D079}"/>
              </a:ext>
            </a:extLst>
          </p:cNvPr>
          <p:cNvSpPr>
            <a:spLocks noGrp="1"/>
          </p:cNvSpPr>
          <p:nvPr>
            <p:ph type="dt" sz="half" idx="10"/>
          </p:nvPr>
        </p:nvSpPr>
        <p:spPr/>
        <p:txBody>
          <a:bodyPr/>
          <a:lstStyle/>
          <a:p>
            <a:fld id="{DDAF7C17-CAAD-4E99-8818-AEB916B7971B}" type="datetimeFigureOut">
              <a:rPr lang="en-US" smtClean="0"/>
              <a:t>2/9/2023</a:t>
            </a:fld>
            <a:endParaRPr lang="en-US"/>
          </a:p>
        </p:txBody>
      </p:sp>
      <p:sp>
        <p:nvSpPr>
          <p:cNvPr id="5" name="Footer Placeholder 4">
            <a:extLst>
              <a:ext uri="{FF2B5EF4-FFF2-40B4-BE49-F238E27FC236}">
                <a16:creationId xmlns:a16="http://schemas.microsoft.com/office/drawing/2014/main" id="{842C17CD-0683-A3D8-911F-C9E6C9D370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8A2890-80FB-0533-1B38-764698EB6F6A}"/>
              </a:ext>
            </a:extLst>
          </p:cNvPr>
          <p:cNvSpPr>
            <a:spLocks noGrp="1"/>
          </p:cNvSpPr>
          <p:nvPr>
            <p:ph type="sldNum" sz="quarter" idx="12"/>
          </p:nvPr>
        </p:nvSpPr>
        <p:spPr/>
        <p:txBody>
          <a:bodyPr/>
          <a:lstStyle/>
          <a:p>
            <a:fld id="{9B7FA0C6-34D7-4531-9A99-0B9E22BE9DB8}" type="slidenum">
              <a:rPr lang="en-US" smtClean="0"/>
              <a:t>‹#›</a:t>
            </a:fld>
            <a:endParaRPr lang="en-US"/>
          </a:p>
        </p:txBody>
      </p:sp>
    </p:spTree>
    <p:extLst>
      <p:ext uri="{BB962C8B-B14F-4D97-AF65-F5344CB8AC3E}">
        <p14:creationId xmlns:p14="http://schemas.microsoft.com/office/powerpoint/2010/main" val="5063292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C741C-5124-2E59-7842-6A1CF00A39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275F5D-01A0-9337-45A2-453A390485B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3BE29A-137B-341A-1C5A-CA476C345E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DF8F68D-BC84-236C-E1E3-45EF5AD59904}"/>
              </a:ext>
            </a:extLst>
          </p:cNvPr>
          <p:cNvSpPr>
            <a:spLocks noGrp="1"/>
          </p:cNvSpPr>
          <p:nvPr>
            <p:ph type="dt" sz="half" idx="10"/>
          </p:nvPr>
        </p:nvSpPr>
        <p:spPr/>
        <p:txBody>
          <a:bodyPr/>
          <a:lstStyle/>
          <a:p>
            <a:fld id="{DDAF7C17-CAAD-4E99-8818-AEB916B7971B}" type="datetimeFigureOut">
              <a:rPr lang="en-US" smtClean="0"/>
              <a:t>2/9/2023</a:t>
            </a:fld>
            <a:endParaRPr lang="en-US"/>
          </a:p>
        </p:txBody>
      </p:sp>
      <p:sp>
        <p:nvSpPr>
          <p:cNvPr id="6" name="Footer Placeholder 5">
            <a:extLst>
              <a:ext uri="{FF2B5EF4-FFF2-40B4-BE49-F238E27FC236}">
                <a16:creationId xmlns:a16="http://schemas.microsoft.com/office/drawing/2014/main" id="{39B7DA82-079B-8BD8-EF3B-AA06B41B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3C5738-31E1-9A50-F67D-15DCC72CD3F3}"/>
              </a:ext>
            </a:extLst>
          </p:cNvPr>
          <p:cNvSpPr>
            <a:spLocks noGrp="1"/>
          </p:cNvSpPr>
          <p:nvPr>
            <p:ph type="sldNum" sz="quarter" idx="12"/>
          </p:nvPr>
        </p:nvSpPr>
        <p:spPr/>
        <p:txBody>
          <a:bodyPr/>
          <a:lstStyle/>
          <a:p>
            <a:fld id="{9B7FA0C6-34D7-4531-9A99-0B9E22BE9DB8}" type="slidenum">
              <a:rPr lang="en-US" smtClean="0"/>
              <a:t>‹#›</a:t>
            </a:fld>
            <a:endParaRPr lang="en-US"/>
          </a:p>
        </p:txBody>
      </p:sp>
    </p:spTree>
    <p:extLst>
      <p:ext uri="{BB962C8B-B14F-4D97-AF65-F5344CB8AC3E}">
        <p14:creationId xmlns:p14="http://schemas.microsoft.com/office/powerpoint/2010/main" val="1088677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11FC2-22C4-6415-9AD4-690DFD95CE8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089A60D-F57A-3FA4-08B5-505DF2A5DA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38E3CC-C3CC-4C3F-1333-77138A4ECA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0EB0E28-3FE5-4FFC-A226-6D332897B5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6C652C-C7A3-7667-9119-0EE0DFF139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6CD06DC-4BFE-A17D-39D6-C41CCC112068}"/>
              </a:ext>
            </a:extLst>
          </p:cNvPr>
          <p:cNvSpPr>
            <a:spLocks noGrp="1"/>
          </p:cNvSpPr>
          <p:nvPr>
            <p:ph type="dt" sz="half" idx="10"/>
          </p:nvPr>
        </p:nvSpPr>
        <p:spPr/>
        <p:txBody>
          <a:bodyPr/>
          <a:lstStyle/>
          <a:p>
            <a:fld id="{DDAF7C17-CAAD-4E99-8818-AEB916B7971B}" type="datetimeFigureOut">
              <a:rPr lang="en-US" smtClean="0"/>
              <a:t>2/9/2023</a:t>
            </a:fld>
            <a:endParaRPr lang="en-US"/>
          </a:p>
        </p:txBody>
      </p:sp>
      <p:sp>
        <p:nvSpPr>
          <p:cNvPr id="8" name="Footer Placeholder 7">
            <a:extLst>
              <a:ext uri="{FF2B5EF4-FFF2-40B4-BE49-F238E27FC236}">
                <a16:creationId xmlns:a16="http://schemas.microsoft.com/office/drawing/2014/main" id="{2CA7E1A0-63AB-A367-7463-96F9F0EEC6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0A78FB-90E6-73D6-CAC4-BC70207077BA}"/>
              </a:ext>
            </a:extLst>
          </p:cNvPr>
          <p:cNvSpPr>
            <a:spLocks noGrp="1"/>
          </p:cNvSpPr>
          <p:nvPr>
            <p:ph type="sldNum" sz="quarter" idx="12"/>
          </p:nvPr>
        </p:nvSpPr>
        <p:spPr/>
        <p:txBody>
          <a:bodyPr/>
          <a:lstStyle/>
          <a:p>
            <a:fld id="{9B7FA0C6-34D7-4531-9A99-0B9E22BE9DB8}" type="slidenum">
              <a:rPr lang="en-US" smtClean="0"/>
              <a:t>‹#›</a:t>
            </a:fld>
            <a:endParaRPr lang="en-US"/>
          </a:p>
        </p:txBody>
      </p:sp>
    </p:spTree>
    <p:extLst>
      <p:ext uri="{BB962C8B-B14F-4D97-AF65-F5344CB8AC3E}">
        <p14:creationId xmlns:p14="http://schemas.microsoft.com/office/powerpoint/2010/main" val="2884532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51653-FFE2-98E4-651D-D34A8988DE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9411113-3BB3-3DCA-4D32-E4B12BBB54C3}"/>
              </a:ext>
            </a:extLst>
          </p:cNvPr>
          <p:cNvSpPr>
            <a:spLocks noGrp="1"/>
          </p:cNvSpPr>
          <p:nvPr>
            <p:ph type="dt" sz="half" idx="10"/>
          </p:nvPr>
        </p:nvSpPr>
        <p:spPr/>
        <p:txBody>
          <a:bodyPr/>
          <a:lstStyle/>
          <a:p>
            <a:fld id="{DDAF7C17-CAAD-4E99-8818-AEB916B7971B}" type="datetimeFigureOut">
              <a:rPr lang="en-US" smtClean="0"/>
              <a:t>2/9/2023</a:t>
            </a:fld>
            <a:endParaRPr lang="en-US"/>
          </a:p>
        </p:txBody>
      </p:sp>
      <p:sp>
        <p:nvSpPr>
          <p:cNvPr id="4" name="Footer Placeholder 3">
            <a:extLst>
              <a:ext uri="{FF2B5EF4-FFF2-40B4-BE49-F238E27FC236}">
                <a16:creationId xmlns:a16="http://schemas.microsoft.com/office/drawing/2014/main" id="{6BC0EE77-7C6B-B76F-BC99-0997633F001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47501E5-4447-5C01-D77F-409D5EF06360}"/>
              </a:ext>
            </a:extLst>
          </p:cNvPr>
          <p:cNvSpPr>
            <a:spLocks noGrp="1"/>
          </p:cNvSpPr>
          <p:nvPr>
            <p:ph type="sldNum" sz="quarter" idx="12"/>
          </p:nvPr>
        </p:nvSpPr>
        <p:spPr/>
        <p:txBody>
          <a:bodyPr/>
          <a:lstStyle/>
          <a:p>
            <a:fld id="{9B7FA0C6-34D7-4531-9A99-0B9E22BE9DB8}" type="slidenum">
              <a:rPr lang="en-US" smtClean="0"/>
              <a:t>‹#›</a:t>
            </a:fld>
            <a:endParaRPr lang="en-US"/>
          </a:p>
        </p:txBody>
      </p:sp>
    </p:spTree>
    <p:extLst>
      <p:ext uri="{BB962C8B-B14F-4D97-AF65-F5344CB8AC3E}">
        <p14:creationId xmlns:p14="http://schemas.microsoft.com/office/powerpoint/2010/main" val="629817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E8FCF1F-7D12-2472-7406-C268D2BD400C}"/>
              </a:ext>
            </a:extLst>
          </p:cNvPr>
          <p:cNvSpPr>
            <a:spLocks noGrp="1"/>
          </p:cNvSpPr>
          <p:nvPr>
            <p:ph type="dt" sz="half" idx="10"/>
          </p:nvPr>
        </p:nvSpPr>
        <p:spPr/>
        <p:txBody>
          <a:bodyPr/>
          <a:lstStyle/>
          <a:p>
            <a:fld id="{DDAF7C17-CAAD-4E99-8818-AEB916B7971B}" type="datetimeFigureOut">
              <a:rPr lang="en-US" smtClean="0"/>
              <a:t>2/9/2023</a:t>
            </a:fld>
            <a:endParaRPr lang="en-US"/>
          </a:p>
        </p:txBody>
      </p:sp>
      <p:sp>
        <p:nvSpPr>
          <p:cNvPr id="3" name="Footer Placeholder 2">
            <a:extLst>
              <a:ext uri="{FF2B5EF4-FFF2-40B4-BE49-F238E27FC236}">
                <a16:creationId xmlns:a16="http://schemas.microsoft.com/office/drawing/2014/main" id="{8920300A-3045-5CEE-7FFE-6C931EB7547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8054F8A-D31A-4A68-BE07-2F6EBC31055E}"/>
              </a:ext>
            </a:extLst>
          </p:cNvPr>
          <p:cNvSpPr>
            <a:spLocks noGrp="1"/>
          </p:cNvSpPr>
          <p:nvPr>
            <p:ph type="sldNum" sz="quarter" idx="12"/>
          </p:nvPr>
        </p:nvSpPr>
        <p:spPr/>
        <p:txBody>
          <a:bodyPr/>
          <a:lstStyle/>
          <a:p>
            <a:fld id="{9B7FA0C6-34D7-4531-9A99-0B9E22BE9DB8}" type="slidenum">
              <a:rPr lang="en-US" smtClean="0"/>
              <a:t>‹#›</a:t>
            </a:fld>
            <a:endParaRPr lang="en-US"/>
          </a:p>
        </p:txBody>
      </p:sp>
    </p:spTree>
    <p:extLst>
      <p:ext uri="{BB962C8B-B14F-4D97-AF65-F5344CB8AC3E}">
        <p14:creationId xmlns:p14="http://schemas.microsoft.com/office/powerpoint/2010/main" val="3569998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72EA9-A7F7-F2BF-A0DF-D0133FED45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B9E5010-1F6A-C0AE-06CF-CEFDAD587B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FE2EA7B-E30F-F1C0-996D-E35FF7B577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9A42A9-8A4C-AA9E-260F-577263259674}"/>
              </a:ext>
            </a:extLst>
          </p:cNvPr>
          <p:cNvSpPr>
            <a:spLocks noGrp="1"/>
          </p:cNvSpPr>
          <p:nvPr>
            <p:ph type="dt" sz="half" idx="10"/>
          </p:nvPr>
        </p:nvSpPr>
        <p:spPr/>
        <p:txBody>
          <a:bodyPr/>
          <a:lstStyle/>
          <a:p>
            <a:fld id="{DDAF7C17-CAAD-4E99-8818-AEB916B7971B}" type="datetimeFigureOut">
              <a:rPr lang="en-US" smtClean="0"/>
              <a:t>2/9/2023</a:t>
            </a:fld>
            <a:endParaRPr lang="en-US"/>
          </a:p>
        </p:txBody>
      </p:sp>
      <p:sp>
        <p:nvSpPr>
          <p:cNvPr id="6" name="Footer Placeholder 5">
            <a:extLst>
              <a:ext uri="{FF2B5EF4-FFF2-40B4-BE49-F238E27FC236}">
                <a16:creationId xmlns:a16="http://schemas.microsoft.com/office/drawing/2014/main" id="{5977C213-2739-0E7B-5FA4-ECFA333E55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48A76F-9BFC-517B-31A4-BDE7170331A3}"/>
              </a:ext>
            </a:extLst>
          </p:cNvPr>
          <p:cNvSpPr>
            <a:spLocks noGrp="1"/>
          </p:cNvSpPr>
          <p:nvPr>
            <p:ph type="sldNum" sz="quarter" idx="12"/>
          </p:nvPr>
        </p:nvSpPr>
        <p:spPr/>
        <p:txBody>
          <a:bodyPr/>
          <a:lstStyle/>
          <a:p>
            <a:fld id="{9B7FA0C6-34D7-4531-9A99-0B9E22BE9DB8}" type="slidenum">
              <a:rPr lang="en-US" smtClean="0"/>
              <a:t>‹#›</a:t>
            </a:fld>
            <a:endParaRPr lang="en-US"/>
          </a:p>
        </p:txBody>
      </p:sp>
    </p:spTree>
    <p:extLst>
      <p:ext uri="{BB962C8B-B14F-4D97-AF65-F5344CB8AC3E}">
        <p14:creationId xmlns:p14="http://schemas.microsoft.com/office/powerpoint/2010/main" val="971377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DA613-346A-FE5B-A6F6-F7890B4644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2962D87-ECC2-7B6D-A0EF-4D0DEC94E0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F24CD8-6228-D7DD-445B-FFA1DB11A6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6BD1F5-4D93-12C9-311C-190C50733F54}"/>
              </a:ext>
            </a:extLst>
          </p:cNvPr>
          <p:cNvSpPr>
            <a:spLocks noGrp="1"/>
          </p:cNvSpPr>
          <p:nvPr>
            <p:ph type="dt" sz="half" idx="10"/>
          </p:nvPr>
        </p:nvSpPr>
        <p:spPr/>
        <p:txBody>
          <a:bodyPr/>
          <a:lstStyle/>
          <a:p>
            <a:fld id="{DDAF7C17-CAAD-4E99-8818-AEB916B7971B}" type="datetimeFigureOut">
              <a:rPr lang="en-US" smtClean="0"/>
              <a:t>2/9/2023</a:t>
            </a:fld>
            <a:endParaRPr lang="en-US"/>
          </a:p>
        </p:txBody>
      </p:sp>
      <p:sp>
        <p:nvSpPr>
          <p:cNvPr id="6" name="Footer Placeholder 5">
            <a:extLst>
              <a:ext uri="{FF2B5EF4-FFF2-40B4-BE49-F238E27FC236}">
                <a16:creationId xmlns:a16="http://schemas.microsoft.com/office/drawing/2014/main" id="{B8FE77D1-8A08-55D8-A15B-00FA0924C8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8B9A86-C18F-936F-9D49-EB5FE4200614}"/>
              </a:ext>
            </a:extLst>
          </p:cNvPr>
          <p:cNvSpPr>
            <a:spLocks noGrp="1"/>
          </p:cNvSpPr>
          <p:nvPr>
            <p:ph type="sldNum" sz="quarter" idx="12"/>
          </p:nvPr>
        </p:nvSpPr>
        <p:spPr/>
        <p:txBody>
          <a:bodyPr/>
          <a:lstStyle/>
          <a:p>
            <a:fld id="{9B7FA0C6-34D7-4531-9A99-0B9E22BE9DB8}" type="slidenum">
              <a:rPr lang="en-US" smtClean="0"/>
              <a:t>‹#›</a:t>
            </a:fld>
            <a:endParaRPr lang="en-US"/>
          </a:p>
        </p:txBody>
      </p:sp>
    </p:spTree>
    <p:extLst>
      <p:ext uri="{BB962C8B-B14F-4D97-AF65-F5344CB8AC3E}">
        <p14:creationId xmlns:p14="http://schemas.microsoft.com/office/powerpoint/2010/main" val="31580926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F85348-DECD-6E40-5297-9D68EE24C7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5E6C625-90CF-3CE2-D791-2CC00FCAD1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672405-F825-66C9-2741-95B93614E4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AF7C17-CAAD-4E99-8818-AEB916B7971B}" type="datetimeFigureOut">
              <a:rPr lang="en-US" smtClean="0"/>
              <a:t>2/9/2023</a:t>
            </a:fld>
            <a:endParaRPr lang="en-US"/>
          </a:p>
        </p:txBody>
      </p:sp>
      <p:sp>
        <p:nvSpPr>
          <p:cNvPr id="5" name="Footer Placeholder 4">
            <a:extLst>
              <a:ext uri="{FF2B5EF4-FFF2-40B4-BE49-F238E27FC236}">
                <a16:creationId xmlns:a16="http://schemas.microsoft.com/office/drawing/2014/main" id="{00182350-C555-8714-07B1-4E0CA0F40D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A4F385F-47CB-82CE-372B-4C5640BF7E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7FA0C6-34D7-4531-9A99-0B9E22BE9DB8}" type="slidenum">
              <a:rPr lang="en-US" smtClean="0"/>
              <a:t>‹#›</a:t>
            </a:fld>
            <a:endParaRPr lang="en-US"/>
          </a:p>
        </p:txBody>
      </p:sp>
    </p:spTree>
    <p:extLst>
      <p:ext uri="{BB962C8B-B14F-4D97-AF65-F5344CB8AC3E}">
        <p14:creationId xmlns:p14="http://schemas.microsoft.com/office/powerpoint/2010/main" val="16012071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B523109-A7DC-0624-81A0-B02E9E742C5F}"/>
              </a:ext>
            </a:extLst>
          </p:cNvPr>
          <p:cNvSpPr txBox="1"/>
          <p:nvPr/>
        </p:nvSpPr>
        <p:spPr>
          <a:xfrm>
            <a:off x="786844" y="227165"/>
            <a:ext cx="10618305" cy="954107"/>
          </a:xfrm>
          <a:prstGeom prst="rect">
            <a:avLst/>
          </a:prstGeom>
          <a:noFill/>
        </p:spPr>
        <p:txBody>
          <a:bodyPr wrap="square" rtlCol="0">
            <a:spAutoFit/>
          </a:bodyPr>
          <a:lstStyle/>
          <a:p>
            <a:pPr algn="ctr"/>
            <a:r>
              <a:rPr lang="vi-VN" sz="2800" b="1" dirty="0"/>
              <a:t>TRƯỜNG ĐẠI HỌC TÀI NGUYÊN VÀ MÔI TRƯỜNG TP.HCM</a:t>
            </a:r>
          </a:p>
          <a:p>
            <a:pPr algn="ctr"/>
            <a:r>
              <a:rPr lang="vi-VN" sz="2800" b="1" dirty="0"/>
              <a:t>KHOA: HỆ THỐNG THÔNG TIN VÀ VIỄN THÁM</a:t>
            </a:r>
            <a:endParaRPr lang="en-US" sz="2800" b="1" dirty="0"/>
          </a:p>
        </p:txBody>
      </p:sp>
      <p:pic>
        <p:nvPicPr>
          <p:cNvPr id="5" name="Picture 4">
            <a:extLst>
              <a:ext uri="{FF2B5EF4-FFF2-40B4-BE49-F238E27FC236}">
                <a16:creationId xmlns:a16="http://schemas.microsoft.com/office/drawing/2014/main" id="{D449DF08-8FEF-D869-9EBF-E1E15714D9A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99673" y="1181272"/>
            <a:ext cx="1992646" cy="1992646"/>
          </a:xfrm>
          <a:prstGeom prst="rect">
            <a:avLst/>
          </a:prstGeom>
          <a:noFill/>
        </p:spPr>
      </p:pic>
      <p:sp>
        <p:nvSpPr>
          <p:cNvPr id="6" name="TextBox 5">
            <a:extLst>
              <a:ext uri="{FF2B5EF4-FFF2-40B4-BE49-F238E27FC236}">
                <a16:creationId xmlns:a16="http://schemas.microsoft.com/office/drawing/2014/main" id="{9F1F57B6-16A8-4F5C-8BBA-5C61ADE93F21}"/>
              </a:ext>
            </a:extLst>
          </p:cNvPr>
          <p:cNvSpPr txBox="1"/>
          <p:nvPr/>
        </p:nvSpPr>
        <p:spPr>
          <a:xfrm>
            <a:off x="1851575" y="3228945"/>
            <a:ext cx="8488842" cy="400110"/>
          </a:xfrm>
          <a:prstGeom prst="rect">
            <a:avLst/>
          </a:prstGeom>
          <a:noFill/>
        </p:spPr>
        <p:txBody>
          <a:bodyPr wrap="square" rtlCol="0">
            <a:spAutoFit/>
          </a:bodyPr>
          <a:lstStyle/>
          <a:p>
            <a:r>
              <a:rPr lang="vi-VN" sz="2000" b="1" dirty="0"/>
              <a:t>BÁO CÁO THỰC TẬP TỐT NGHIỆP NGÀNH CÔNG NGHỆ THÔNG TIN</a:t>
            </a:r>
            <a:endParaRPr lang="en-US" sz="2000" b="1" dirty="0"/>
          </a:p>
        </p:txBody>
      </p:sp>
      <p:sp>
        <p:nvSpPr>
          <p:cNvPr id="7" name="TextBox 6">
            <a:extLst>
              <a:ext uri="{FF2B5EF4-FFF2-40B4-BE49-F238E27FC236}">
                <a16:creationId xmlns:a16="http://schemas.microsoft.com/office/drawing/2014/main" id="{B6B71BCE-B627-A8CC-CA69-4F961F8A397F}"/>
              </a:ext>
            </a:extLst>
          </p:cNvPr>
          <p:cNvSpPr txBox="1"/>
          <p:nvPr/>
        </p:nvSpPr>
        <p:spPr>
          <a:xfrm>
            <a:off x="2896977" y="3695294"/>
            <a:ext cx="6171792" cy="461665"/>
          </a:xfrm>
          <a:prstGeom prst="rect">
            <a:avLst/>
          </a:prstGeom>
          <a:noFill/>
        </p:spPr>
        <p:txBody>
          <a:bodyPr wrap="square" rtlCol="0">
            <a:spAutoFit/>
          </a:bodyPr>
          <a:lstStyle/>
          <a:p>
            <a:r>
              <a:rPr lang="vi-VN" sz="2400" dirty="0"/>
              <a:t>Đề tài: Xây dựng ứng dụng di động ghi chú</a:t>
            </a:r>
            <a:endParaRPr lang="en-US" sz="2400" dirty="0"/>
          </a:p>
        </p:txBody>
      </p:sp>
      <p:sp>
        <p:nvSpPr>
          <p:cNvPr id="8" name="TextBox 7">
            <a:extLst>
              <a:ext uri="{FF2B5EF4-FFF2-40B4-BE49-F238E27FC236}">
                <a16:creationId xmlns:a16="http://schemas.microsoft.com/office/drawing/2014/main" id="{86AAB6EB-EC2B-5EFD-1B51-A7BD1BCAE068}"/>
              </a:ext>
            </a:extLst>
          </p:cNvPr>
          <p:cNvSpPr txBox="1"/>
          <p:nvPr/>
        </p:nvSpPr>
        <p:spPr>
          <a:xfrm>
            <a:off x="241949" y="4459029"/>
            <a:ext cx="5740924" cy="1709892"/>
          </a:xfrm>
          <a:prstGeom prst="rect">
            <a:avLst/>
          </a:prstGeom>
          <a:noFill/>
        </p:spPr>
        <p:txBody>
          <a:bodyPr wrap="square" rtlCol="0">
            <a:spAutoFit/>
          </a:bodyPr>
          <a:lstStyle/>
          <a:p>
            <a:pPr>
              <a:lnSpc>
                <a:spcPct val="150000"/>
              </a:lnSpc>
            </a:pPr>
            <a:r>
              <a:rPr lang="vi-VN" sz="1800" b="1" dirty="0">
                <a:effectLst/>
                <a:ea typeface="Calibri" panose="020F0502020204030204" pitchFamily="34" charset="0"/>
                <a:cs typeface="Times New Roman" panose="02020603050405020304" pitchFamily="18" charset="0"/>
              </a:rPr>
              <a:t>Giảng viên hướng dẫn:	ThS. Phạm Trọng Huynh</a:t>
            </a:r>
            <a:endParaRPr lang="en-US" sz="1800" dirty="0">
              <a:effectLst/>
              <a:ea typeface="Calibri" panose="020F0502020204030204" pitchFamily="34" charset="0"/>
              <a:cs typeface="Times New Roman" panose="02020603050405020304" pitchFamily="18" charset="0"/>
            </a:endParaRPr>
          </a:p>
          <a:p>
            <a:pPr>
              <a:lnSpc>
                <a:spcPct val="150000"/>
              </a:lnSpc>
            </a:pPr>
            <a:r>
              <a:rPr lang="vi-VN" sz="1800" b="1" dirty="0">
                <a:effectLst/>
                <a:ea typeface="Calibri" panose="020F0502020204030204" pitchFamily="34" charset="0"/>
                <a:cs typeface="Times New Roman" panose="02020603050405020304" pitchFamily="18" charset="0"/>
              </a:rPr>
              <a:t>Sinh viên thực hiện:	Lâm Hoàng Nguyên Di</a:t>
            </a:r>
            <a:endParaRPr lang="en-US" sz="1800" dirty="0">
              <a:effectLst/>
              <a:ea typeface="Calibri" panose="020F0502020204030204" pitchFamily="34" charset="0"/>
              <a:cs typeface="Times New Roman" panose="02020603050405020304" pitchFamily="18" charset="0"/>
            </a:endParaRPr>
          </a:p>
          <a:p>
            <a:pPr>
              <a:lnSpc>
                <a:spcPct val="150000"/>
              </a:lnSpc>
            </a:pPr>
            <a:r>
              <a:rPr lang="vi-VN" sz="1800" b="1" dirty="0">
                <a:effectLst/>
                <a:ea typeface="Calibri" panose="020F0502020204030204" pitchFamily="34" charset="0"/>
                <a:cs typeface="Times New Roman" panose="02020603050405020304" pitchFamily="18" charset="0"/>
              </a:rPr>
              <a:t>Lớp:			08_ĐH_CNPM</a:t>
            </a:r>
            <a:endParaRPr lang="en-US" sz="1800" dirty="0">
              <a:effectLst/>
              <a:ea typeface="Calibri" panose="020F0502020204030204" pitchFamily="34" charset="0"/>
              <a:cs typeface="Times New Roman" panose="02020603050405020304" pitchFamily="18" charset="0"/>
            </a:endParaRPr>
          </a:p>
          <a:p>
            <a:pPr>
              <a:lnSpc>
                <a:spcPct val="150000"/>
              </a:lnSpc>
            </a:pPr>
            <a:r>
              <a:rPr lang="vi-VN" sz="1800" b="1" dirty="0">
                <a:effectLst/>
                <a:ea typeface="Calibri" panose="020F0502020204030204" pitchFamily="34" charset="0"/>
                <a:cs typeface="Times New Roman" panose="02020603050405020304" pitchFamily="18" charset="0"/>
              </a:rPr>
              <a:t>Khóa:			2019-2023</a:t>
            </a:r>
            <a:endParaRPr lang="en-US" sz="1800" dirty="0">
              <a:effectLst/>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1FD3F65C-B7EC-102D-7F31-E574CBF1DB4E}"/>
              </a:ext>
            </a:extLst>
          </p:cNvPr>
          <p:cNvSpPr txBox="1"/>
          <p:nvPr/>
        </p:nvSpPr>
        <p:spPr>
          <a:xfrm>
            <a:off x="4234206" y="6250504"/>
            <a:ext cx="3723588" cy="463397"/>
          </a:xfrm>
          <a:prstGeom prst="rect">
            <a:avLst/>
          </a:prstGeom>
          <a:noFill/>
        </p:spPr>
        <p:txBody>
          <a:bodyPr wrap="square" rtlCol="0">
            <a:spAutoFit/>
          </a:bodyPr>
          <a:lstStyle/>
          <a:p>
            <a:pPr algn="ctr">
              <a:lnSpc>
                <a:spcPct val="150000"/>
              </a:lnSpc>
              <a:spcAft>
                <a:spcPts val="800"/>
              </a:spcAft>
            </a:pPr>
            <a:r>
              <a:rPr lang="vi-VN" sz="1800" b="1" dirty="0">
                <a:effectLst/>
                <a:latin typeface="Times New Roman" panose="02020603050405020304" pitchFamily="18" charset="0"/>
                <a:ea typeface="Calibri" panose="020F0502020204030204" pitchFamily="34" charset="0"/>
                <a:cs typeface="Times New Roman" panose="02020603050405020304" pitchFamily="18" charset="0"/>
              </a:rPr>
              <a:t>TP. Hồ Chí Minh, tháng 2 năm 2023</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451230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vi-VN" sz="3200" b="1" dirty="0"/>
              <a:t>3.</a:t>
            </a:r>
            <a:r>
              <a:rPr lang="en-US" sz="3200" b="1" dirty="0"/>
              <a:t> </a:t>
            </a:r>
            <a:r>
              <a:rPr lang="vi-VN" sz="3200" b="1" dirty="0"/>
              <a:t>Xây dựng hệ thống </a:t>
            </a:r>
            <a:r>
              <a:rPr lang="en-US" sz="3200" b="1" dirty="0"/>
              <a:t> </a:t>
            </a:r>
          </a:p>
        </p:txBody>
      </p:sp>
      <p:sp>
        <p:nvSpPr>
          <p:cNvPr id="2" name="TextBox 1">
            <a:extLst>
              <a:ext uri="{FF2B5EF4-FFF2-40B4-BE49-F238E27FC236}">
                <a16:creationId xmlns:a16="http://schemas.microsoft.com/office/drawing/2014/main" id="{6F7F6954-248A-E34A-80AB-94C92AB2B026}"/>
              </a:ext>
            </a:extLst>
          </p:cNvPr>
          <p:cNvSpPr txBox="1"/>
          <p:nvPr/>
        </p:nvSpPr>
        <p:spPr>
          <a:xfrm>
            <a:off x="1073425" y="829365"/>
            <a:ext cx="10446027" cy="3076548"/>
          </a:xfrm>
          <a:prstGeom prst="rect">
            <a:avLst/>
          </a:prstGeom>
          <a:noFill/>
        </p:spPr>
        <p:txBody>
          <a:bodyPr wrap="square" rtlCol="0">
            <a:spAutoFit/>
          </a:bodyPr>
          <a:lstStyle/>
          <a:p>
            <a:pPr>
              <a:lnSpc>
                <a:spcPct val="150000"/>
              </a:lnSpc>
            </a:pPr>
            <a:r>
              <a:rPr lang="vi-VN" sz="2200" dirty="0"/>
              <a:t>Phần mềm Android Studio</a:t>
            </a:r>
          </a:p>
          <a:p>
            <a:pPr algn="just">
              <a:lnSpc>
                <a:spcPct val="150000"/>
              </a:lnSpc>
            </a:pPr>
            <a:r>
              <a:rPr lang="vi-VN" sz="2200" dirty="0"/>
              <a:t>     - Android Studio là một môi trường phát triển phần mềm (IDE) chuyên dụng để phát triển ứng dụng cho hệ điều hành Android. Nó cung cấp các công cụ và tính năng như việc đồng bộ hoá và tối ưu hóa mã, giả lập trực tiếp trên thiết bị, và tích hợp với các công cụ quản lý phiên bản và định hướng cho việc phát triển, giúp cho việc phát triển trở nên dễ dàng và nhanh chóng.</a:t>
            </a:r>
          </a:p>
        </p:txBody>
      </p:sp>
      <p:pic>
        <p:nvPicPr>
          <p:cNvPr id="5" name="Picture 4">
            <a:extLst>
              <a:ext uri="{FF2B5EF4-FFF2-40B4-BE49-F238E27FC236}">
                <a16:creationId xmlns:a16="http://schemas.microsoft.com/office/drawing/2014/main" id="{062D6450-8E47-6F43-C663-209AC42842C3}"/>
              </a:ext>
            </a:extLst>
          </p:cNvPr>
          <p:cNvPicPr>
            <a:picLocks noChangeAspect="1"/>
          </p:cNvPicPr>
          <p:nvPr/>
        </p:nvPicPr>
        <p:blipFill>
          <a:blip r:embed="rId2"/>
          <a:stretch>
            <a:fillRect/>
          </a:stretch>
        </p:blipFill>
        <p:spPr>
          <a:xfrm>
            <a:off x="3696611" y="3905913"/>
            <a:ext cx="4798778" cy="2740658"/>
          </a:xfrm>
          <a:prstGeom prst="rect">
            <a:avLst/>
          </a:prstGeom>
        </p:spPr>
      </p:pic>
    </p:spTree>
    <p:extLst>
      <p:ext uri="{BB962C8B-B14F-4D97-AF65-F5344CB8AC3E}">
        <p14:creationId xmlns:p14="http://schemas.microsoft.com/office/powerpoint/2010/main" val="2054322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vi-VN" sz="3200" b="1" dirty="0"/>
              <a:t>3.</a:t>
            </a:r>
            <a:r>
              <a:rPr lang="en-US" sz="3200" b="1" dirty="0"/>
              <a:t> </a:t>
            </a:r>
            <a:r>
              <a:rPr lang="vi-VN" sz="3200" b="1" dirty="0"/>
              <a:t>Xây dựng hệ thống </a:t>
            </a:r>
            <a:r>
              <a:rPr lang="en-US" sz="3200" b="1" dirty="0"/>
              <a:t> </a:t>
            </a:r>
          </a:p>
        </p:txBody>
      </p:sp>
      <p:sp>
        <p:nvSpPr>
          <p:cNvPr id="2" name="TextBox 1">
            <a:extLst>
              <a:ext uri="{FF2B5EF4-FFF2-40B4-BE49-F238E27FC236}">
                <a16:creationId xmlns:a16="http://schemas.microsoft.com/office/drawing/2014/main" id="{6F7F6954-248A-E34A-80AB-94C92AB2B026}"/>
              </a:ext>
            </a:extLst>
          </p:cNvPr>
          <p:cNvSpPr txBox="1"/>
          <p:nvPr/>
        </p:nvSpPr>
        <p:spPr>
          <a:xfrm>
            <a:off x="1073425" y="829365"/>
            <a:ext cx="10446027" cy="3633687"/>
          </a:xfrm>
          <a:prstGeom prst="rect">
            <a:avLst/>
          </a:prstGeom>
          <a:noFill/>
        </p:spPr>
        <p:txBody>
          <a:bodyPr wrap="square" rtlCol="0">
            <a:spAutoFit/>
          </a:bodyPr>
          <a:lstStyle/>
          <a:p>
            <a:pPr>
              <a:lnSpc>
                <a:spcPct val="150000"/>
              </a:lnSpc>
            </a:pPr>
            <a:r>
              <a:rPr lang="vi-VN" sz="2200" dirty="0"/>
              <a:t>Mô hình MVC:</a:t>
            </a:r>
          </a:p>
          <a:p>
            <a:pPr algn="just">
              <a:lnSpc>
                <a:spcPct val="150000"/>
              </a:lnSpc>
            </a:pPr>
            <a:r>
              <a:rPr lang="vi-VN" sz="2200" dirty="0"/>
              <a:t>     - Mô hình MVC (Model-View-Controller) là một mô hình lập trình để phân chia logic của ứng dụng thành 3 thành phần chính: Model (mô hình), View (giao diện), và Controller (điều khiển). Model chứa dữ liệu và các thuật toán liên quan đến xử lý dữ liệu, View chứa giao diện và các hoạt động liên quan đến người dùng, và Controller điều khiển sự trao đổi giữa Model và View. Mô hình này giúp tăng tính rõ ràng, dễ quản lý và bảo trì hơn khi phát triển ứng dụng</a:t>
            </a:r>
            <a:r>
              <a:rPr lang="vi-VN" sz="2400" b="0" i="0" dirty="0">
                <a:solidFill>
                  <a:srgbClr val="374151"/>
                </a:solidFill>
                <a:effectLst/>
                <a:latin typeface="Söhne"/>
              </a:rPr>
              <a:t>.</a:t>
            </a:r>
            <a:endParaRPr lang="vi-VN" sz="2200" dirty="0"/>
          </a:p>
        </p:txBody>
      </p:sp>
      <p:pic>
        <p:nvPicPr>
          <p:cNvPr id="3" name="Picture 2">
            <a:extLst>
              <a:ext uri="{FF2B5EF4-FFF2-40B4-BE49-F238E27FC236}">
                <a16:creationId xmlns:a16="http://schemas.microsoft.com/office/drawing/2014/main" id="{5A1BB9F8-E9C1-B1B8-81CC-1AE1DF39B994}"/>
              </a:ext>
            </a:extLst>
          </p:cNvPr>
          <p:cNvPicPr>
            <a:picLocks noChangeAspect="1"/>
          </p:cNvPicPr>
          <p:nvPr/>
        </p:nvPicPr>
        <p:blipFill>
          <a:blip r:embed="rId2"/>
          <a:stretch>
            <a:fillRect/>
          </a:stretch>
        </p:blipFill>
        <p:spPr>
          <a:xfrm>
            <a:off x="3245485" y="4538870"/>
            <a:ext cx="5701030" cy="2133600"/>
          </a:xfrm>
          <a:prstGeom prst="rect">
            <a:avLst/>
          </a:prstGeom>
        </p:spPr>
      </p:pic>
    </p:spTree>
    <p:extLst>
      <p:ext uri="{BB962C8B-B14F-4D97-AF65-F5344CB8AC3E}">
        <p14:creationId xmlns:p14="http://schemas.microsoft.com/office/powerpoint/2010/main" val="1891758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en-US" sz="3200" b="1" dirty="0"/>
              <a:t>4</a:t>
            </a:r>
            <a:r>
              <a:rPr lang="vi-VN" sz="3200" b="1" dirty="0"/>
              <a:t>.</a:t>
            </a:r>
            <a:r>
              <a:rPr lang="en-US" sz="3200" b="1" dirty="0"/>
              <a:t> </a:t>
            </a:r>
            <a:r>
              <a:rPr lang="vi-VN" sz="3200" b="1" dirty="0"/>
              <a:t>Cài đặt thử nghiệm </a:t>
            </a:r>
            <a:r>
              <a:rPr lang="en-US" sz="3200" b="1" dirty="0"/>
              <a:t> </a:t>
            </a:r>
          </a:p>
        </p:txBody>
      </p:sp>
      <p:sp>
        <p:nvSpPr>
          <p:cNvPr id="2" name="TextBox 1">
            <a:extLst>
              <a:ext uri="{FF2B5EF4-FFF2-40B4-BE49-F238E27FC236}">
                <a16:creationId xmlns:a16="http://schemas.microsoft.com/office/drawing/2014/main" id="{9888F095-558A-E8E9-6E51-3AB6C781C56E}"/>
              </a:ext>
            </a:extLst>
          </p:cNvPr>
          <p:cNvSpPr txBox="1"/>
          <p:nvPr/>
        </p:nvSpPr>
        <p:spPr>
          <a:xfrm>
            <a:off x="1161221" y="1213008"/>
            <a:ext cx="9869557" cy="1561197"/>
          </a:xfrm>
          <a:prstGeom prst="rect">
            <a:avLst/>
          </a:prstGeom>
          <a:noFill/>
        </p:spPr>
        <p:txBody>
          <a:bodyPr wrap="square" rtlCol="0">
            <a:spAutoFit/>
          </a:bodyPr>
          <a:lstStyle/>
          <a:p>
            <a:pPr algn="just">
              <a:lnSpc>
                <a:spcPct val="150000"/>
              </a:lnSpc>
            </a:pPr>
            <a:r>
              <a:rPr lang="vi-VN" sz="2200" b="1" dirty="0"/>
              <a:t>Giải quyết vấn đề: </a:t>
            </a:r>
            <a:r>
              <a:rPr lang="vi-VN" sz="2200" dirty="0"/>
              <a:t>Vấn đề đặt ra ở đây là người dùng có thể sử dụng ứng dụng ghi chú bình thường không cần truy cập mạng và bố cục vị trí của khung ghi chú.</a:t>
            </a:r>
            <a:endParaRPr lang="en-US" dirty="0"/>
          </a:p>
        </p:txBody>
      </p:sp>
    </p:spTree>
    <p:extLst>
      <p:ext uri="{BB962C8B-B14F-4D97-AF65-F5344CB8AC3E}">
        <p14:creationId xmlns:p14="http://schemas.microsoft.com/office/powerpoint/2010/main" val="3038021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en-US" sz="3200" b="1" dirty="0"/>
              <a:t>4</a:t>
            </a:r>
            <a:r>
              <a:rPr lang="vi-VN" sz="3200" b="1" dirty="0"/>
              <a:t>.</a:t>
            </a:r>
            <a:r>
              <a:rPr lang="en-US" sz="3200" b="1" dirty="0"/>
              <a:t> </a:t>
            </a:r>
            <a:r>
              <a:rPr lang="vi-VN" sz="3200" b="1" dirty="0"/>
              <a:t>Cài đặt thử nghiệm </a:t>
            </a:r>
            <a:r>
              <a:rPr lang="en-US" sz="3200" b="1" dirty="0"/>
              <a:t> </a:t>
            </a:r>
          </a:p>
        </p:txBody>
      </p:sp>
      <p:sp>
        <p:nvSpPr>
          <p:cNvPr id="2" name="TextBox 1">
            <a:extLst>
              <a:ext uri="{FF2B5EF4-FFF2-40B4-BE49-F238E27FC236}">
                <a16:creationId xmlns:a16="http://schemas.microsoft.com/office/drawing/2014/main" id="{FDFA2DF4-FEBD-A499-A01D-FB376F68F828}"/>
              </a:ext>
            </a:extLst>
          </p:cNvPr>
          <p:cNvSpPr txBox="1"/>
          <p:nvPr/>
        </p:nvSpPr>
        <p:spPr>
          <a:xfrm>
            <a:off x="1161221" y="1213008"/>
            <a:ext cx="9869557" cy="1561197"/>
          </a:xfrm>
          <a:prstGeom prst="rect">
            <a:avLst/>
          </a:prstGeom>
          <a:noFill/>
        </p:spPr>
        <p:txBody>
          <a:bodyPr wrap="square" rtlCol="0">
            <a:spAutoFit/>
          </a:bodyPr>
          <a:lstStyle/>
          <a:p>
            <a:pPr algn="just">
              <a:lnSpc>
                <a:spcPct val="150000"/>
              </a:lnSpc>
            </a:pPr>
            <a:r>
              <a:rPr lang="vi-VN" sz="2200" b="1" dirty="0"/>
              <a:t>Phương pháp thực hiện:</a:t>
            </a:r>
          </a:p>
          <a:p>
            <a:pPr algn="just">
              <a:lnSpc>
                <a:spcPct val="150000"/>
              </a:lnSpc>
            </a:pPr>
            <a:r>
              <a:rPr lang="vi-VN" sz="2200" b="1" dirty="0"/>
              <a:t>     </a:t>
            </a:r>
            <a:r>
              <a:rPr lang="vi-VN" sz="2200" dirty="0"/>
              <a:t>- Sử dụng thư viện Room</a:t>
            </a:r>
          </a:p>
          <a:p>
            <a:pPr algn="just">
              <a:lnSpc>
                <a:spcPct val="150000"/>
              </a:lnSpc>
            </a:pPr>
            <a:r>
              <a:rPr lang="vi-VN" sz="2200" dirty="0"/>
              <a:t>     - Tham khảo các ứng dụng ghi chú khác</a:t>
            </a:r>
            <a:endParaRPr lang="en-US" dirty="0"/>
          </a:p>
        </p:txBody>
      </p:sp>
    </p:spTree>
    <p:extLst>
      <p:ext uri="{BB962C8B-B14F-4D97-AF65-F5344CB8AC3E}">
        <p14:creationId xmlns:p14="http://schemas.microsoft.com/office/powerpoint/2010/main" val="32351025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vi-VN" sz="3200" b="1" dirty="0"/>
              <a:t>5. Kết luận</a:t>
            </a:r>
            <a:r>
              <a:rPr lang="en-US" sz="3200" b="1" dirty="0"/>
              <a:t> </a:t>
            </a:r>
            <a:r>
              <a:rPr lang="vi-VN" sz="3200" b="1" dirty="0"/>
              <a:t> </a:t>
            </a:r>
            <a:r>
              <a:rPr lang="en-US" sz="3200" b="1" dirty="0"/>
              <a:t> </a:t>
            </a:r>
          </a:p>
        </p:txBody>
      </p:sp>
      <p:sp>
        <p:nvSpPr>
          <p:cNvPr id="3" name="TextBox 2">
            <a:extLst>
              <a:ext uri="{FF2B5EF4-FFF2-40B4-BE49-F238E27FC236}">
                <a16:creationId xmlns:a16="http://schemas.microsoft.com/office/drawing/2014/main" id="{C7EF7407-8EB5-709C-6974-356DC69F4FA2}"/>
              </a:ext>
            </a:extLst>
          </p:cNvPr>
          <p:cNvSpPr txBox="1"/>
          <p:nvPr/>
        </p:nvSpPr>
        <p:spPr>
          <a:xfrm>
            <a:off x="1172817" y="1130412"/>
            <a:ext cx="7911549" cy="547714"/>
          </a:xfrm>
          <a:prstGeom prst="rect">
            <a:avLst/>
          </a:prstGeom>
          <a:noFill/>
        </p:spPr>
        <p:txBody>
          <a:bodyPr wrap="square" rtlCol="0">
            <a:spAutoFit/>
          </a:bodyPr>
          <a:lstStyle/>
          <a:p>
            <a:pPr>
              <a:lnSpc>
                <a:spcPct val="150000"/>
              </a:lnSpc>
            </a:pPr>
            <a:r>
              <a:rPr lang="vi-VN" sz="2200" dirty="0"/>
              <a:t>- Kết quả đạt được:</a:t>
            </a:r>
            <a:endParaRPr lang="en-US" sz="2200" dirty="0"/>
          </a:p>
        </p:txBody>
      </p:sp>
    </p:spTree>
    <p:extLst>
      <p:ext uri="{BB962C8B-B14F-4D97-AF65-F5344CB8AC3E}">
        <p14:creationId xmlns:p14="http://schemas.microsoft.com/office/powerpoint/2010/main" val="2249680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23-02-09 14-30-30">
            <a:hlinkClick r:id="" action="ppaction://media"/>
            <a:extLst>
              <a:ext uri="{FF2B5EF4-FFF2-40B4-BE49-F238E27FC236}">
                <a16:creationId xmlns:a16="http://schemas.microsoft.com/office/drawing/2014/main" id="{5CAB6E63-B0B4-DD63-6282-2804AD84084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020212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0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vi-VN" sz="3200" b="1" dirty="0"/>
              <a:t>5. Kết luận</a:t>
            </a:r>
            <a:r>
              <a:rPr lang="en-US" sz="3200" b="1" dirty="0"/>
              <a:t> </a:t>
            </a:r>
            <a:r>
              <a:rPr lang="vi-VN" sz="3200" b="1" dirty="0"/>
              <a:t> </a:t>
            </a:r>
            <a:r>
              <a:rPr lang="en-US" sz="3200" b="1" dirty="0"/>
              <a:t> </a:t>
            </a:r>
          </a:p>
        </p:txBody>
      </p:sp>
      <p:sp>
        <p:nvSpPr>
          <p:cNvPr id="3" name="TextBox 2">
            <a:extLst>
              <a:ext uri="{FF2B5EF4-FFF2-40B4-BE49-F238E27FC236}">
                <a16:creationId xmlns:a16="http://schemas.microsoft.com/office/drawing/2014/main" id="{C7EF7407-8EB5-709C-6974-356DC69F4FA2}"/>
              </a:ext>
            </a:extLst>
          </p:cNvPr>
          <p:cNvSpPr txBox="1"/>
          <p:nvPr/>
        </p:nvSpPr>
        <p:spPr>
          <a:xfrm>
            <a:off x="1192694" y="951509"/>
            <a:ext cx="7911549" cy="5116016"/>
          </a:xfrm>
          <a:prstGeom prst="rect">
            <a:avLst/>
          </a:prstGeom>
          <a:noFill/>
        </p:spPr>
        <p:txBody>
          <a:bodyPr wrap="square" rtlCol="0">
            <a:spAutoFit/>
          </a:bodyPr>
          <a:lstStyle/>
          <a:p>
            <a:pPr>
              <a:lnSpc>
                <a:spcPct val="150000"/>
              </a:lnSpc>
            </a:pPr>
            <a:r>
              <a:rPr lang="vi-VN" sz="2200" dirty="0"/>
              <a:t>Kết quả đạt được: </a:t>
            </a:r>
          </a:p>
          <a:p>
            <a:pPr algn="just">
              <a:lnSpc>
                <a:spcPct val="150000"/>
              </a:lnSpc>
            </a:pPr>
            <a:r>
              <a:rPr lang="vi-VN" sz="2200" dirty="0"/>
              <a:t>      - </a:t>
            </a:r>
            <a:r>
              <a:rPr lang="en-US" sz="2200" dirty="0">
                <a:latin typeface="Arial" panose="020B0604020202020204" pitchFamily="34" charset="0"/>
                <a:cs typeface="Arial" panose="020B0604020202020204" pitchFamily="34" charset="0"/>
              </a:rPr>
              <a:t>Sau </a:t>
            </a:r>
            <a:r>
              <a:rPr lang="en-US" sz="2200" dirty="0" err="1">
                <a:latin typeface="Arial" panose="020B0604020202020204" pitchFamily="34" charset="0"/>
                <a:cs typeface="Arial" panose="020B0604020202020204" pitchFamily="34" charset="0"/>
              </a:rPr>
              <a:t>khi</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hoàn</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thành</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việc</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tạo</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ứng</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dụng</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ghi</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chú</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sử</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dụng</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cơ</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sở</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dữ</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liệu</a:t>
            </a:r>
            <a:r>
              <a:rPr lang="en-US" sz="2200" dirty="0">
                <a:latin typeface="Arial" panose="020B0604020202020204" pitchFamily="34" charset="0"/>
                <a:cs typeface="Arial" panose="020B0604020202020204" pitchFamily="34" charset="0"/>
              </a:rPr>
              <a:t> Room, </a:t>
            </a:r>
            <a:r>
              <a:rPr lang="en-US" sz="2200" dirty="0" err="1">
                <a:latin typeface="Arial" panose="020B0604020202020204" pitchFamily="34" charset="0"/>
                <a:cs typeface="Arial" panose="020B0604020202020204" pitchFamily="34" charset="0"/>
              </a:rPr>
              <a:t>em</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đạt</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được</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một</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nền</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tảng</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ghi</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chú</a:t>
            </a:r>
            <a:r>
              <a:rPr lang="en-US" sz="2200" dirty="0">
                <a:latin typeface="Arial" panose="020B0604020202020204" pitchFamily="34" charset="0"/>
                <a:cs typeface="Arial" panose="020B0604020202020204" pitchFamily="34" charset="0"/>
              </a:rPr>
              <a:t> di </a:t>
            </a:r>
            <a:r>
              <a:rPr lang="en-US" sz="2200" dirty="0" err="1">
                <a:latin typeface="Arial" panose="020B0604020202020204" pitchFamily="34" charset="0"/>
                <a:cs typeface="Arial" panose="020B0604020202020204" pitchFamily="34" charset="0"/>
              </a:rPr>
              <a:t>động</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mạnh</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mẽ</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và</a:t>
            </a:r>
            <a:r>
              <a:rPr lang="en-US" sz="2200" dirty="0">
                <a:latin typeface="Arial" panose="020B0604020202020204" pitchFamily="34" charset="0"/>
                <a:cs typeface="Arial" panose="020B0604020202020204" pitchFamily="34" charset="0"/>
              </a:rPr>
              <a:t> tin </a:t>
            </a:r>
            <a:r>
              <a:rPr lang="en-US" sz="2200" dirty="0" err="1">
                <a:latin typeface="Arial" panose="020B0604020202020204" pitchFamily="34" charset="0"/>
                <a:cs typeface="Arial" panose="020B0604020202020204" pitchFamily="34" charset="0"/>
              </a:rPr>
              <a:t>cậy</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Các</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ghi</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chú</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của</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người</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dùng</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sẽ</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được</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lưu</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trữ</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một</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cách</a:t>
            </a:r>
            <a:r>
              <a:rPr lang="en-US" sz="2200" dirty="0">
                <a:latin typeface="Arial" panose="020B0604020202020204" pitchFamily="34" charset="0"/>
                <a:cs typeface="Arial" panose="020B0604020202020204" pitchFamily="34" charset="0"/>
              </a:rPr>
              <a:t> an </a:t>
            </a:r>
            <a:r>
              <a:rPr lang="en-US" sz="2200" dirty="0" err="1">
                <a:latin typeface="Arial" panose="020B0604020202020204" pitchFamily="34" charset="0"/>
                <a:cs typeface="Arial" panose="020B0604020202020204" pitchFamily="34" charset="0"/>
              </a:rPr>
              <a:t>toàn</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và</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dễ</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dàng</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truy</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xuất</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chỉnh</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sửa</a:t>
            </a:r>
            <a:r>
              <a:rPr lang="vi-VN" sz="2200" dirty="0">
                <a:latin typeface="Arial" panose="020B0604020202020204" pitchFamily="34" charset="0"/>
                <a:cs typeface="Arial" panose="020B0604020202020204" pitchFamily="34" charset="0"/>
              </a:rPr>
              <a:t>,</a:t>
            </a:r>
            <a:r>
              <a:rPr lang="en-US" sz="2200" dirty="0">
                <a:latin typeface="Arial" panose="020B0604020202020204" pitchFamily="34" charset="0"/>
                <a:cs typeface="Arial" panose="020B0604020202020204" pitchFamily="34" charset="0"/>
              </a:rPr>
              <a:t> </a:t>
            </a:r>
            <a:r>
              <a:rPr lang="vi-VN" sz="2200" dirty="0">
                <a:latin typeface="Arial" panose="020B0604020202020204" pitchFamily="34" charset="0"/>
                <a:cs typeface="Arial" panose="020B0604020202020204" pitchFamily="34" charset="0"/>
              </a:rPr>
              <a:t>xóa, tìm kiếm và hiển thị.</a:t>
            </a:r>
          </a:p>
          <a:p>
            <a:pPr algn="just">
              <a:lnSpc>
                <a:spcPct val="150000"/>
              </a:lnSpc>
            </a:pPr>
            <a:r>
              <a:rPr lang="vi-VN" sz="2200" dirty="0"/>
              <a:t>      - Sử dụng thành thạo phần mềm Android Studio và các thư viện khác dành cho phần mềm. Ngoài ra kết hợp được với các công cụ hỗ trợ khác như là Google Chrome.</a:t>
            </a:r>
            <a:endParaRPr lang="en-US" sz="2200" dirty="0"/>
          </a:p>
          <a:p>
            <a:pPr algn="just">
              <a:lnSpc>
                <a:spcPct val="150000"/>
              </a:lnSpc>
            </a:pPr>
            <a:r>
              <a:rPr lang="vi-VN" sz="2200" dirty="0"/>
              <a:t>      </a:t>
            </a:r>
            <a:endParaRPr lang="en-US" sz="2200" dirty="0"/>
          </a:p>
        </p:txBody>
      </p:sp>
    </p:spTree>
    <p:extLst>
      <p:ext uri="{BB962C8B-B14F-4D97-AF65-F5344CB8AC3E}">
        <p14:creationId xmlns:p14="http://schemas.microsoft.com/office/powerpoint/2010/main" val="2690092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vi-VN" sz="3200" b="1" dirty="0"/>
              <a:t>5. Kết luận</a:t>
            </a:r>
            <a:r>
              <a:rPr lang="en-US" sz="3200" b="1" dirty="0"/>
              <a:t> </a:t>
            </a:r>
            <a:r>
              <a:rPr lang="vi-VN" sz="3200" b="1" dirty="0"/>
              <a:t> </a:t>
            </a:r>
            <a:r>
              <a:rPr lang="en-US" sz="3200" b="1" dirty="0"/>
              <a:t> </a:t>
            </a:r>
          </a:p>
        </p:txBody>
      </p:sp>
      <p:sp>
        <p:nvSpPr>
          <p:cNvPr id="3" name="TextBox 2">
            <a:extLst>
              <a:ext uri="{FF2B5EF4-FFF2-40B4-BE49-F238E27FC236}">
                <a16:creationId xmlns:a16="http://schemas.microsoft.com/office/drawing/2014/main" id="{C7EF7407-8EB5-709C-6974-356DC69F4FA2}"/>
              </a:ext>
            </a:extLst>
          </p:cNvPr>
          <p:cNvSpPr txBox="1"/>
          <p:nvPr/>
        </p:nvSpPr>
        <p:spPr>
          <a:xfrm>
            <a:off x="1192694" y="951509"/>
            <a:ext cx="7911549" cy="3076548"/>
          </a:xfrm>
          <a:prstGeom prst="rect">
            <a:avLst/>
          </a:prstGeom>
          <a:noFill/>
        </p:spPr>
        <p:txBody>
          <a:bodyPr wrap="square" rtlCol="0">
            <a:spAutoFit/>
          </a:bodyPr>
          <a:lstStyle/>
          <a:p>
            <a:pPr>
              <a:lnSpc>
                <a:spcPct val="150000"/>
              </a:lnSpc>
            </a:pPr>
            <a:r>
              <a:rPr lang="vi-VN" sz="2200" dirty="0"/>
              <a:t>Kết quả đạt được: </a:t>
            </a:r>
          </a:p>
          <a:p>
            <a:pPr algn="just">
              <a:lnSpc>
                <a:spcPct val="150000"/>
              </a:lnSpc>
            </a:pPr>
            <a:r>
              <a:rPr lang="vi-VN" sz="2200" dirty="0"/>
              <a:t>      - </a:t>
            </a:r>
            <a:r>
              <a:rPr lang="vi-VN" sz="2200" dirty="0">
                <a:effectLst/>
                <a:latin typeface="Arial" panose="020B0604020202020204" pitchFamily="34" charset="0"/>
                <a:ea typeface="NSimSun" panose="02010609030101010101" pitchFamily="49" charset="-122"/>
                <a:cs typeface="Arial" panose="020B0604020202020204" pitchFamily="34" charset="0"/>
              </a:rPr>
              <a:t>Biết được và sử dụng cơ sở dữ liệu Room. Áp dụng được vào dự án một cách dễ dàng, sử dụng hiểu quả. Giúp cho ứng dụng hoạt động tốt mà không cần truy cập và mạng.</a:t>
            </a:r>
            <a:endParaRPr lang="en-US" sz="2200" dirty="0">
              <a:effectLst/>
              <a:latin typeface="Arial" panose="020B0604020202020204" pitchFamily="34" charset="0"/>
              <a:ea typeface="Calibri" panose="020F0502020204030204" pitchFamily="34" charset="0"/>
              <a:cs typeface="Arial" panose="020B0604020202020204" pitchFamily="34" charset="0"/>
            </a:endParaRPr>
          </a:p>
          <a:p>
            <a:pPr algn="just">
              <a:lnSpc>
                <a:spcPct val="150000"/>
              </a:lnSpc>
            </a:pPr>
            <a:r>
              <a:rPr lang="vi-VN" sz="2200" dirty="0">
                <a:latin typeface="Arial" panose="020B0604020202020204" pitchFamily="34" charset="0"/>
                <a:cs typeface="Arial" panose="020B0604020202020204" pitchFamily="34" charset="0"/>
              </a:rPr>
              <a:t>      - </a:t>
            </a:r>
            <a:r>
              <a:rPr lang="vi-VN" sz="2200" dirty="0">
                <a:effectLst/>
                <a:latin typeface="Arial" panose="020B0604020202020204" pitchFamily="34" charset="0"/>
                <a:ea typeface="NSimSun" panose="02010609030101010101" pitchFamily="49" charset="-122"/>
                <a:cs typeface="Arial" panose="020B0604020202020204" pitchFamily="34" charset="0"/>
              </a:rPr>
              <a:t>Giúp em có hiểu biết thêm kiến thức và kỹ năng lập trình. Từ đó có thể làm những dự án trong thực tế sau này.</a:t>
            </a:r>
            <a:endParaRPr lang="en-US" sz="2200" dirty="0">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7103216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vi-VN" sz="3200" b="1" dirty="0"/>
              <a:t>6. Hướng phát triển</a:t>
            </a:r>
            <a:r>
              <a:rPr lang="en-US" sz="3200" b="1" dirty="0"/>
              <a:t> </a:t>
            </a:r>
            <a:r>
              <a:rPr lang="vi-VN" sz="3200" b="1" dirty="0"/>
              <a:t> </a:t>
            </a:r>
            <a:r>
              <a:rPr lang="en-US" sz="3200" b="1" dirty="0"/>
              <a:t> </a:t>
            </a:r>
          </a:p>
        </p:txBody>
      </p:sp>
      <p:sp>
        <p:nvSpPr>
          <p:cNvPr id="2" name="TextBox 1">
            <a:extLst>
              <a:ext uri="{FF2B5EF4-FFF2-40B4-BE49-F238E27FC236}">
                <a16:creationId xmlns:a16="http://schemas.microsoft.com/office/drawing/2014/main" id="{2B9370FA-6056-C497-F7D4-CD755C31895E}"/>
              </a:ext>
            </a:extLst>
          </p:cNvPr>
          <p:cNvSpPr txBox="1"/>
          <p:nvPr/>
        </p:nvSpPr>
        <p:spPr>
          <a:xfrm>
            <a:off x="725557" y="951509"/>
            <a:ext cx="10167730" cy="3084691"/>
          </a:xfrm>
          <a:prstGeom prst="rect">
            <a:avLst/>
          </a:prstGeom>
          <a:noFill/>
        </p:spPr>
        <p:txBody>
          <a:bodyPr wrap="square" rtlCol="0">
            <a:spAutoFit/>
          </a:bodyPr>
          <a:lstStyle/>
          <a:p>
            <a:pPr indent="540385" algn="just">
              <a:lnSpc>
                <a:spcPct val="150000"/>
              </a:lnSpc>
              <a:spcAft>
                <a:spcPts val="800"/>
              </a:spcAft>
            </a:pPr>
            <a:r>
              <a:rPr lang="vi-VN" sz="2200" dirty="0"/>
              <a:t>Hướng phát triển thêm cho ứng dụng di động ghi chú này là cần thêm bảo mật để thông tin trong ứng dụng được đảm bảo an toàn hơn, cần đăng nhập vào một tải khoản để lưu nội dung ghi chú trên server để dễ dàng sao lưu hơn. Thêm những tính năng như là viết ghi chú bằng giọng nói, lưu được hình ảnh và dễ dàng truy cập vào đường dẫn khi có đường dẫn trong ghi chú và chức năng nhắc nhở người dùng khi ghi chú đó quan trọng.</a:t>
            </a:r>
            <a:endParaRPr lang="en-US" sz="2200" dirty="0"/>
          </a:p>
        </p:txBody>
      </p:sp>
    </p:spTree>
    <p:extLst>
      <p:ext uri="{BB962C8B-B14F-4D97-AF65-F5344CB8AC3E}">
        <p14:creationId xmlns:p14="http://schemas.microsoft.com/office/powerpoint/2010/main" val="27294816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D163A89-8301-406F-9FD1-8448C43049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367" y="1602310"/>
            <a:ext cx="4670336" cy="4670336"/>
          </a:xfrm>
          <a:prstGeom prst="rect">
            <a:avLst/>
          </a:prstGeom>
        </p:spPr>
      </p:pic>
      <p:sp>
        <p:nvSpPr>
          <p:cNvPr id="2" name="Title 1">
            <a:extLst>
              <a:ext uri="{FF2B5EF4-FFF2-40B4-BE49-F238E27FC236}">
                <a16:creationId xmlns:a16="http://schemas.microsoft.com/office/drawing/2014/main" id="{0DF6A9C5-EDC4-5276-D1E0-F5CCD24A776B}"/>
              </a:ext>
            </a:extLst>
          </p:cNvPr>
          <p:cNvSpPr>
            <a:spLocks noGrp="1"/>
          </p:cNvSpPr>
          <p:nvPr>
            <p:ph type="title"/>
          </p:nvPr>
        </p:nvSpPr>
        <p:spPr>
          <a:xfrm>
            <a:off x="838200" y="939529"/>
            <a:ext cx="10515600" cy="1325563"/>
          </a:xfrm>
        </p:spPr>
        <p:txBody>
          <a:bodyPr>
            <a:normAutofit/>
          </a:bodyPr>
          <a:lstStyle/>
          <a:p>
            <a:pPr algn="just"/>
            <a:r>
              <a:rPr lang="vi-VN" sz="4000" dirty="0">
                <a:latin typeface="+mn-lt"/>
              </a:rPr>
              <a:t>Em xin chân thành cảm ơn thầy/cô đã lắng nghe em thuyết trình.</a:t>
            </a:r>
            <a:endParaRPr lang="en-US" sz="4000" dirty="0">
              <a:latin typeface="+mn-lt"/>
            </a:endParaRPr>
          </a:p>
        </p:txBody>
      </p:sp>
      <p:pic>
        <p:nvPicPr>
          <p:cNvPr id="7" name="Picture 6">
            <a:extLst>
              <a:ext uri="{FF2B5EF4-FFF2-40B4-BE49-F238E27FC236}">
                <a16:creationId xmlns:a16="http://schemas.microsoft.com/office/drawing/2014/main" id="{FB8D8664-47E9-3787-8846-7A9BA7A627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1686" y="3537301"/>
            <a:ext cx="2990598" cy="2990598"/>
          </a:xfrm>
          <a:prstGeom prst="rect">
            <a:avLst/>
          </a:prstGeom>
        </p:spPr>
      </p:pic>
      <p:pic>
        <p:nvPicPr>
          <p:cNvPr id="9" name="Picture 8">
            <a:extLst>
              <a:ext uri="{FF2B5EF4-FFF2-40B4-BE49-F238E27FC236}">
                <a16:creationId xmlns:a16="http://schemas.microsoft.com/office/drawing/2014/main" id="{5F8F717E-A7DF-07B6-C15D-DBC3CA300B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9076" y="3537301"/>
            <a:ext cx="3970151" cy="4287763"/>
          </a:xfrm>
          <a:prstGeom prst="rect">
            <a:avLst/>
          </a:prstGeom>
        </p:spPr>
      </p:pic>
      <p:pic>
        <p:nvPicPr>
          <p:cNvPr id="10" name="Picture 9">
            <a:extLst>
              <a:ext uri="{FF2B5EF4-FFF2-40B4-BE49-F238E27FC236}">
                <a16:creationId xmlns:a16="http://schemas.microsoft.com/office/drawing/2014/main" id="{FCF7D919-F70B-6EAE-3067-35D28B7423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8294" y="1477201"/>
            <a:ext cx="6584073" cy="7110798"/>
          </a:xfrm>
          <a:prstGeom prst="rect">
            <a:avLst/>
          </a:prstGeom>
        </p:spPr>
      </p:pic>
      <p:pic>
        <p:nvPicPr>
          <p:cNvPr id="11" name="Picture 10">
            <a:extLst>
              <a:ext uri="{FF2B5EF4-FFF2-40B4-BE49-F238E27FC236}">
                <a16:creationId xmlns:a16="http://schemas.microsoft.com/office/drawing/2014/main" id="{30E85407-FC4A-AD42-75B6-FB1E6154C0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68092" y="3666458"/>
            <a:ext cx="2101967" cy="2101967"/>
          </a:xfrm>
          <a:prstGeom prst="rect">
            <a:avLst/>
          </a:prstGeom>
        </p:spPr>
      </p:pic>
    </p:spTree>
    <p:extLst>
      <p:ext uri="{BB962C8B-B14F-4D97-AF65-F5344CB8AC3E}">
        <p14:creationId xmlns:p14="http://schemas.microsoft.com/office/powerpoint/2010/main" val="2498071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94D687D-B143-F66D-59A5-5B08D0A3CBE9}"/>
              </a:ext>
            </a:extLst>
          </p:cNvPr>
          <p:cNvSpPr txBox="1"/>
          <p:nvPr/>
        </p:nvSpPr>
        <p:spPr>
          <a:xfrm>
            <a:off x="763571" y="829559"/>
            <a:ext cx="4289196" cy="584775"/>
          </a:xfrm>
          <a:prstGeom prst="rect">
            <a:avLst/>
          </a:prstGeom>
          <a:noFill/>
        </p:spPr>
        <p:txBody>
          <a:bodyPr wrap="square" rtlCol="0">
            <a:spAutoFit/>
          </a:bodyPr>
          <a:lstStyle/>
          <a:p>
            <a:r>
              <a:rPr lang="vi-VN" sz="3200" b="1" dirty="0"/>
              <a:t>Các nội dung chính:</a:t>
            </a:r>
          </a:p>
        </p:txBody>
      </p:sp>
      <p:sp>
        <p:nvSpPr>
          <p:cNvPr id="8" name="TextBox 7">
            <a:extLst>
              <a:ext uri="{FF2B5EF4-FFF2-40B4-BE49-F238E27FC236}">
                <a16:creationId xmlns:a16="http://schemas.microsoft.com/office/drawing/2014/main" id="{59B384BA-62F0-28B0-F355-FE7F468E262F}"/>
              </a:ext>
            </a:extLst>
          </p:cNvPr>
          <p:cNvSpPr txBox="1"/>
          <p:nvPr/>
        </p:nvSpPr>
        <p:spPr>
          <a:xfrm>
            <a:off x="1513004" y="1539550"/>
            <a:ext cx="5005632" cy="523220"/>
          </a:xfrm>
          <a:prstGeom prst="rect">
            <a:avLst/>
          </a:prstGeom>
          <a:noFill/>
        </p:spPr>
        <p:txBody>
          <a:bodyPr wrap="square" rtlCol="0">
            <a:spAutoFit/>
          </a:bodyPr>
          <a:lstStyle/>
          <a:p>
            <a:r>
              <a:rPr lang="vi-VN" sz="2800" dirty="0"/>
              <a:t>1. Giới thiệu công ty thực tập</a:t>
            </a:r>
            <a:endParaRPr lang="en-US" sz="2800" dirty="0"/>
          </a:p>
        </p:txBody>
      </p:sp>
      <p:sp>
        <p:nvSpPr>
          <p:cNvPr id="9" name="TextBox 8">
            <a:extLst>
              <a:ext uri="{FF2B5EF4-FFF2-40B4-BE49-F238E27FC236}">
                <a16:creationId xmlns:a16="http://schemas.microsoft.com/office/drawing/2014/main" id="{1AFD1DB1-1DBD-930D-DC2D-638655AC926F}"/>
              </a:ext>
            </a:extLst>
          </p:cNvPr>
          <p:cNvSpPr txBox="1"/>
          <p:nvPr/>
        </p:nvSpPr>
        <p:spPr>
          <a:xfrm>
            <a:off x="1513004" y="2244335"/>
            <a:ext cx="4408602" cy="523220"/>
          </a:xfrm>
          <a:prstGeom prst="rect">
            <a:avLst/>
          </a:prstGeom>
          <a:noFill/>
        </p:spPr>
        <p:txBody>
          <a:bodyPr wrap="square" rtlCol="0">
            <a:spAutoFit/>
          </a:bodyPr>
          <a:lstStyle/>
          <a:p>
            <a:r>
              <a:rPr lang="vi-VN" sz="2800" dirty="0"/>
              <a:t>2. Phạm vi đề tài</a:t>
            </a:r>
            <a:endParaRPr lang="en-US" sz="2800" dirty="0"/>
          </a:p>
        </p:txBody>
      </p:sp>
      <p:sp>
        <p:nvSpPr>
          <p:cNvPr id="10" name="TextBox 9">
            <a:extLst>
              <a:ext uri="{FF2B5EF4-FFF2-40B4-BE49-F238E27FC236}">
                <a16:creationId xmlns:a16="http://schemas.microsoft.com/office/drawing/2014/main" id="{88F61B25-309D-5AA2-C5FD-B6116B268A3D}"/>
              </a:ext>
            </a:extLst>
          </p:cNvPr>
          <p:cNvSpPr txBox="1"/>
          <p:nvPr/>
        </p:nvSpPr>
        <p:spPr>
          <a:xfrm>
            <a:off x="1517717" y="2971613"/>
            <a:ext cx="4408602" cy="523220"/>
          </a:xfrm>
          <a:prstGeom prst="rect">
            <a:avLst/>
          </a:prstGeom>
          <a:noFill/>
        </p:spPr>
        <p:txBody>
          <a:bodyPr wrap="square" rtlCol="0">
            <a:spAutoFit/>
          </a:bodyPr>
          <a:lstStyle/>
          <a:p>
            <a:r>
              <a:rPr lang="vi-VN" sz="2800" dirty="0"/>
              <a:t>3. Xây dựng hệ thống</a:t>
            </a:r>
            <a:endParaRPr lang="en-US" sz="2800" dirty="0"/>
          </a:p>
        </p:txBody>
      </p:sp>
      <p:sp>
        <p:nvSpPr>
          <p:cNvPr id="11" name="TextBox 10">
            <a:extLst>
              <a:ext uri="{FF2B5EF4-FFF2-40B4-BE49-F238E27FC236}">
                <a16:creationId xmlns:a16="http://schemas.microsoft.com/office/drawing/2014/main" id="{E35C54AB-E586-2433-F8D3-A55A501A8041}"/>
              </a:ext>
            </a:extLst>
          </p:cNvPr>
          <p:cNvSpPr txBox="1"/>
          <p:nvPr/>
        </p:nvSpPr>
        <p:spPr>
          <a:xfrm>
            <a:off x="1517717" y="3676398"/>
            <a:ext cx="4408602" cy="523220"/>
          </a:xfrm>
          <a:prstGeom prst="rect">
            <a:avLst/>
          </a:prstGeom>
          <a:noFill/>
        </p:spPr>
        <p:txBody>
          <a:bodyPr wrap="square" rtlCol="0">
            <a:spAutoFit/>
          </a:bodyPr>
          <a:lstStyle/>
          <a:p>
            <a:r>
              <a:rPr lang="vi-VN" sz="2800" dirty="0"/>
              <a:t>4. Cài đặt thử nghiệm</a:t>
            </a:r>
            <a:endParaRPr lang="en-US" sz="2800" dirty="0"/>
          </a:p>
        </p:txBody>
      </p:sp>
      <p:sp>
        <p:nvSpPr>
          <p:cNvPr id="12" name="TextBox 11">
            <a:extLst>
              <a:ext uri="{FF2B5EF4-FFF2-40B4-BE49-F238E27FC236}">
                <a16:creationId xmlns:a16="http://schemas.microsoft.com/office/drawing/2014/main" id="{F3B05624-E842-2E89-0460-17FE9D8EA7D5}"/>
              </a:ext>
            </a:extLst>
          </p:cNvPr>
          <p:cNvSpPr txBox="1"/>
          <p:nvPr/>
        </p:nvSpPr>
        <p:spPr>
          <a:xfrm>
            <a:off x="1517717" y="4403676"/>
            <a:ext cx="4408602" cy="523220"/>
          </a:xfrm>
          <a:prstGeom prst="rect">
            <a:avLst/>
          </a:prstGeom>
          <a:noFill/>
        </p:spPr>
        <p:txBody>
          <a:bodyPr wrap="square" rtlCol="0">
            <a:spAutoFit/>
          </a:bodyPr>
          <a:lstStyle/>
          <a:p>
            <a:r>
              <a:rPr lang="vi-VN" sz="2800" dirty="0"/>
              <a:t>5. Kết luận</a:t>
            </a:r>
            <a:endParaRPr lang="en-US" sz="2800" dirty="0"/>
          </a:p>
        </p:txBody>
      </p:sp>
      <p:sp>
        <p:nvSpPr>
          <p:cNvPr id="13" name="TextBox 12">
            <a:extLst>
              <a:ext uri="{FF2B5EF4-FFF2-40B4-BE49-F238E27FC236}">
                <a16:creationId xmlns:a16="http://schemas.microsoft.com/office/drawing/2014/main" id="{11A46BD1-5338-2A7E-D046-D1E26CA06AB4}"/>
              </a:ext>
            </a:extLst>
          </p:cNvPr>
          <p:cNvSpPr txBox="1"/>
          <p:nvPr/>
        </p:nvSpPr>
        <p:spPr>
          <a:xfrm>
            <a:off x="1517717" y="5130954"/>
            <a:ext cx="4408602" cy="523220"/>
          </a:xfrm>
          <a:prstGeom prst="rect">
            <a:avLst/>
          </a:prstGeom>
          <a:noFill/>
        </p:spPr>
        <p:txBody>
          <a:bodyPr wrap="square" rtlCol="0">
            <a:spAutoFit/>
          </a:bodyPr>
          <a:lstStyle/>
          <a:p>
            <a:r>
              <a:rPr lang="vi-VN" sz="2800" dirty="0"/>
              <a:t>6. Hướng phát triển</a:t>
            </a:r>
            <a:endParaRPr lang="en-US" sz="2800" dirty="0"/>
          </a:p>
        </p:txBody>
      </p:sp>
      <p:pic>
        <p:nvPicPr>
          <p:cNvPr id="3" name="Picture 2">
            <a:extLst>
              <a:ext uri="{FF2B5EF4-FFF2-40B4-BE49-F238E27FC236}">
                <a16:creationId xmlns:a16="http://schemas.microsoft.com/office/drawing/2014/main" id="{E16CDF0B-0C1C-76B6-91D3-BAAE912967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589" y="185223"/>
            <a:ext cx="6096000" cy="6096000"/>
          </a:xfrm>
          <a:prstGeom prst="rect">
            <a:avLst/>
          </a:prstGeom>
        </p:spPr>
      </p:pic>
    </p:spTree>
    <p:extLst>
      <p:ext uri="{BB962C8B-B14F-4D97-AF65-F5344CB8AC3E}">
        <p14:creationId xmlns:p14="http://schemas.microsoft.com/office/powerpoint/2010/main" val="2059083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5" y="416429"/>
            <a:ext cx="6040735" cy="584775"/>
          </a:xfrm>
          <a:prstGeom prst="rect">
            <a:avLst/>
          </a:prstGeom>
          <a:noFill/>
        </p:spPr>
        <p:txBody>
          <a:bodyPr wrap="square" rtlCol="0">
            <a:spAutoFit/>
          </a:bodyPr>
          <a:lstStyle/>
          <a:p>
            <a:r>
              <a:rPr lang="vi-VN" sz="3200" b="1" dirty="0"/>
              <a:t>1. Giới thiệu công ty thực tập</a:t>
            </a:r>
            <a:endParaRPr lang="en-US" sz="3200" b="1" dirty="0"/>
          </a:p>
        </p:txBody>
      </p:sp>
      <p:sp>
        <p:nvSpPr>
          <p:cNvPr id="5" name="TextBox 4">
            <a:extLst>
              <a:ext uri="{FF2B5EF4-FFF2-40B4-BE49-F238E27FC236}">
                <a16:creationId xmlns:a16="http://schemas.microsoft.com/office/drawing/2014/main" id="{0B9E0F96-B5DB-6D7B-0DBD-53AD3E571C7D}"/>
              </a:ext>
            </a:extLst>
          </p:cNvPr>
          <p:cNvSpPr txBox="1"/>
          <p:nvPr/>
        </p:nvSpPr>
        <p:spPr>
          <a:xfrm>
            <a:off x="1133060" y="2291470"/>
            <a:ext cx="8561703" cy="461665"/>
          </a:xfrm>
          <a:prstGeom prst="rect">
            <a:avLst/>
          </a:prstGeom>
          <a:noFill/>
        </p:spPr>
        <p:txBody>
          <a:bodyPr wrap="none" rtlCol="0">
            <a:spAutoFit/>
          </a:bodyPr>
          <a:lstStyle/>
          <a:p>
            <a:r>
              <a:rPr lang="en-US" sz="2400" dirty="0"/>
              <a:t>- </a:t>
            </a:r>
            <a:r>
              <a:rPr lang="vi-VN" sz="2400" dirty="0"/>
              <a:t>Tên công ty: Trung Tâm Tin Học Thống Khu Vực II (COSIS).</a:t>
            </a:r>
            <a:endParaRPr lang="en-US" sz="2400" dirty="0"/>
          </a:p>
        </p:txBody>
      </p:sp>
      <p:sp>
        <p:nvSpPr>
          <p:cNvPr id="6" name="TextBox 5">
            <a:extLst>
              <a:ext uri="{FF2B5EF4-FFF2-40B4-BE49-F238E27FC236}">
                <a16:creationId xmlns:a16="http://schemas.microsoft.com/office/drawing/2014/main" id="{A2113E9D-81EE-3ECB-5B6C-E1A61D907E01}"/>
              </a:ext>
            </a:extLst>
          </p:cNvPr>
          <p:cNvSpPr txBox="1"/>
          <p:nvPr/>
        </p:nvSpPr>
        <p:spPr>
          <a:xfrm>
            <a:off x="1133059" y="2902636"/>
            <a:ext cx="5977919" cy="2248693"/>
          </a:xfrm>
          <a:prstGeom prst="rect">
            <a:avLst/>
          </a:prstGeom>
          <a:noFill/>
        </p:spPr>
        <p:txBody>
          <a:bodyPr wrap="none" rtlCol="0">
            <a:spAutoFit/>
          </a:bodyPr>
          <a:lstStyle/>
          <a:p>
            <a:pPr marL="342900" indent="-342900">
              <a:lnSpc>
                <a:spcPct val="150000"/>
              </a:lnSpc>
              <a:buFontTx/>
              <a:buChar char="-"/>
            </a:pPr>
            <a:r>
              <a:rPr lang="vi-VN" sz="2400" dirty="0"/>
              <a:t>Công ty chuyên về:</a:t>
            </a:r>
          </a:p>
          <a:p>
            <a:pPr>
              <a:lnSpc>
                <a:spcPct val="150000"/>
              </a:lnSpc>
            </a:pPr>
            <a:r>
              <a:rPr lang="vi-VN" sz="2400" dirty="0"/>
              <a:t>	+ Xây dựng các phần mềm quản lý.</a:t>
            </a:r>
          </a:p>
          <a:p>
            <a:pPr>
              <a:lnSpc>
                <a:spcPct val="150000"/>
              </a:lnSpc>
            </a:pPr>
            <a:r>
              <a:rPr lang="vi-VN" sz="2400" dirty="0"/>
              <a:t>	+ Xử lý số liệu.</a:t>
            </a:r>
          </a:p>
          <a:p>
            <a:pPr>
              <a:lnSpc>
                <a:spcPct val="150000"/>
              </a:lnSpc>
            </a:pPr>
            <a:r>
              <a:rPr lang="vi-VN" sz="2400" dirty="0"/>
              <a:t>	+ Thiết kế - Thi công mạng.</a:t>
            </a:r>
            <a:endParaRPr lang="en-US" sz="2400" dirty="0"/>
          </a:p>
        </p:txBody>
      </p:sp>
      <p:sp>
        <p:nvSpPr>
          <p:cNvPr id="7" name="TextBox 6">
            <a:extLst>
              <a:ext uri="{FF2B5EF4-FFF2-40B4-BE49-F238E27FC236}">
                <a16:creationId xmlns:a16="http://schemas.microsoft.com/office/drawing/2014/main" id="{4CA709B3-5421-9CB3-B30A-1C911DE07494}"/>
              </a:ext>
            </a:extLst>
          </p:cNvPr>
          <p:cNvSpPr txBox="1"/>
          <p:nvPr/>
        </p:nvSpPr>
        <p:spPr>
          <a:xfrm>
            <a:off x="1133059" y="5300830"/>
            <a:ext cx="5190845" cy="461665"/>
          </a:xfrm>
          <a:prstGeom prst="rect">
            <a:avLst/>
          </a:prstGeom>
          <a:noFill/>
        </p:spPr>
        <p:txBody>
          <a:bodyPr wrap="none" rtlCol="0">
            <a:spAutoFit/>
          </a:bodyPr>
          <a:lstStyle/>
          <a:p>
            <a:r>
              <a:rPr lang="en-US" sz="2400" dirty="0"/>
              <a:t>-</a:t>
            </a:r>
            <a:r>
              <a:rPr lang="vi-VN" sz="2400" dirty="0"/>
              <a:t> Cán bộ hướng dẫn: Lều Văn Hoan.</a:t>
            </a:r>
            <a:endParaRPr lang="en-US" sz="2400" dirty="0"/>
          </a:p>
        </p:txBody>
      </p:sp>
      <p:pic>
        <p:nvPicPr>
          <p:cNvPr id="8" name="Picture 7">
            <a:extLst>
              <a:ext uri="{FF2B5EF4-FFF2-40B4-BE49-F238E27FC236}">
                <a16:creationId xmlns:a16="http://schemas.microsoft.com/office/drawing/2014/main" id="{A49382AB-8F3B-82EE-B4D4-01B9D4A7ED8F}"/>
              </a:ext>
            </a:extLst>
          </p:cNvPr>
          <p:cNvPicPr>
            <a:picLocks noChangeAspect="1"/>
          </p:cNvPicPr>
          <p:nvPr/>
        </p:nvPicPr>
        <p:blipFill>
          <a:blip r:embed="rId2"/>
          <a:stretch>
            <a:fillRect/>
          </a:stretch>
        </p:blipFill>
        <p:spPr>
          <a:xfrm>
            <a:off x="1790853" y="1277623"/>
            <a:ext cx="8896183" cy="737428"/>
          </a:xfrm>
          <a:prstGeom prst="rect">
            <a:avLst/>
          </a:prstGeom>
        </p:spPr>
      </p:pic>
    </p:spTree>
    <p:extLst>
      <p:ext uri="{BB962C8B-B14F-4D97-AF65-F5344CB8AC3E}">
        <p14:creationId xmlns:p14="http://schemas.microsoft.com/office/powerpoint/2010/main" val="21470314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en-US" sz="3200" b="1" dirty="0"/>
              <a:t>2. </a:t>
            </a:r>
            <a:r>
              <a:rPr lang="vi-VN" sz="3200" b="1" dirty="0"/>
              <a:t>Phạm vi đề tài</a:t>
            </a:r>
            <a:r>
              <a:rPr lang="en-US" sz="3200" b="1" dirty="0"/>
              <a:t> </a:t>
            </a:r>
          </a:p>
        </p:txBody>
      </p:sp>
      <p:sp>
        <p:nvSpPr>
          <p:cNvPr id="5" name="TextBox 4">
            <a:extLst>
              <a:ext uri="{FF2B5EF4-FFF2-40B4-BE49-F238E27FC236}">
                <a16:creationId xmlns:a16="http://schemas.microsoft.com/office/drawing/2014/main" id="{0B9E0F96-B5DB-6D7B-0DBD-53AD3E571C7D}"/>
              </a:ext>
            </a:extLst>
          </p:cNvPr>
          <p:cNvSpPr txBox="1"/>
          <p:nvPr/>
        </p:nvSpPr>
        <p:spPr>
          <a:xfrm>
            <a:off x="1204354" y="1571250"/>
            <a:ext cx="10830209" cy="3901837"/>
          </a:xfrm>
          <a:prstGeom prst="rect">
            <a:avLst/>
          </a:prstGeom>
          <a:noFill/>
        </p:spPr>
        <p:txBody>
          <a:bodyPr wrap="none" rtlCol="0">
            <a:spAutoFit/>
          </a:bodyPr>
          <a:lstStyle/>
          <a:p>
            <a:pPr algn="l">
              <a:lnSpc>
                <a:spcPct val="150000"/>
              </a:lnSpc>
              <a:buFont typeface="+mj-lt"/>
              <a:buAutoNum type="arabicPeriod"/>
            </a:pPr>
            <a:r>
              <a:rPr lang="vi-VN" sz="2400" dirty="0"/>
              <a:t> Phân tích yêu cầu và xác định các tính năng cần có trong ứng dụng ghi chú.</a:t>
            </a:r>
          </a:p>
          <a:p>
            <a:pPr algn="l">
              <a:lnSpc>
                <a:spcPct val="150000"/>
              </a:lnSpc>
              <a:buFont typeface="+mj-lt"/>
              <a:buAutoNum type="arabicPeriod"/>
            </a:pPr>
            <a:r>
              <a:rPr lang="vi-VN" sz="2400" dirty="0"/>
              <a:t> Thiết kế giao diện người dùng đẹp, thân thiện và dễ sử dụng.</a:t>
            </a:r>
          </a:p>
          <a:p>
            <a:pPr algn="l">
              <a:lnSpc>
                <a:spcPct val="150000"/>
              </a:lnSpc>
              <a:buFont typeface="+mj-lt"/>
              <a:buAutoNum type="arabicPeriod"/>
            </a:pPr>
            <a:r>
              <a:rPr lang="vi-VN" sz="2400" dirty="0"/>
              <a:t> Xây dựng cơ sở dữ liệu Room để lưu trữ dữ liệu.</a:t>
            </a:r>
          </a:p>
          <a:p>
            <a:pPr algn="l">
              <a:lnSpc>
                <a:spcPct val="150000"/>
              </a:lnSpc>
              <a:buFont typeface="+mj-lt"/>
              <a:buAutoNum type="arabicPeriod"/>
            </a:pPr>
            <a:r>
              <a:rPr lang="vi-VN" sz="2400" dirty="0"/>
              <a:t> Thực hiện việc thêm, sửa, xóa, tìm kiếm và hiển thị ghi chú.</a:t>
            </a:r>
          </a:p>
          <a:p>
            <a:pPr algn="l">
              <a:lnSpc>
                <a:spcPct val="150000"/>
              </a:lnSpc>
              <a:buFont typeface="+mj-lt"/>
              <a:buAutoNum type="arabicPeriod"/>
            </a:pPr>
            <a:r>
              <a:rPr lang="vi-VN" sz="2400" dirty="0"/>
              <a:t> Tích hợp các tính năng bảo mật và mã hóa dữ liệu.</a:t>
            </a:r>
          </a:p>
          <a:p>
            <a:pPr algn="l">
              <a:lnSpc>
                <a:spcPct val="150000"/>
              </a:lnSpc>
              <a:buFont typeface="+mj-lt"/>
              <a:buAutoNum type="arabicPeriod"/>
            </a:pPr>
            <a:r>
              <a:rPr lang="vi-VN" sz="2400" dirty="0"/>
              <a:t> Kiểm thử và đảm bảo chất lượng cho ứng dụng.</a:t>
            </a:r>
          </a:p>
          <a:p>
            <a:pPr algn="l">
              <a:lnSpc>
                <a:spcPct val="150000"/>
              </a:lnSpc>
              <a:buFont typeface="+mj-lt"/>
              <a:buAutoNum type="arabicPeriod"/>
            </a:pPr>
            <a:r>
              <a:rPr lang="vi-VN" sz="2400" dirty="0"/>
              <a:t> Triển khai và phát hành ứng dụng trên các nền tảng di động.</a:t>
            </a:r>
          </a:p>
        </p:txBody>
      </p:sp>
      <p:sp>
        <p:nvSpPr>
          <p:cNvPr id="3" name="TextBox 2">
            <a:extLst>
              <a:ext uri="{FF2B5EF4-FFF2-40B4-BE49-F238E27FC236}">
                <a16:creationId xmlns:a16="http://schemas.microsoft.com/office/drawing/2014/main" id="{156F781F-C5F1-7750-1BFC-AD25BF43745A}"/>
              </a:ext>
            </a:extLst>
          </p:cNvPr>
          <p:cNvSpPr txBox="1"/>
          <p:nvPr/>
        </p:nvSpPr>
        <p:spPr>
          <a:xfrm>
            <a:off x="866424" y="1054486"/>
            <a:ext cx="4393097" cy="461665"/>
          </a:xfrm>
          <a:prstGeom prst="rect">
            <a:avLst/>
          </a:prstGeom>
          <a:noFill/>
        </p:spPr>
        <p:txBody>
          <a:bodyPr wrap="square" rtlCol="0">
            <a:spAutoFit/>
          </a:bodyPr>
          <a:lstStyle/>
          <a:p>
            <a:r>
              <a:rPr lang="vi-VN" sz="2400" dirty="0"/>
              <a:t>Về phạm vi đề tài bao gồm:</a:t>
            </a:r>
            <a:endParaRPr lang="en-US" sz="2400" dirty="0"/>
          </a:p>
        </p:txBody>
      </p:sp>
    </p:spTree>
    <p:extLst>
      <p:ext uri="{BB962C8B-B14F-4D97-AF65-F5344CB8AC3E}">
        <p14:creationId xmlns:p14="http://schemas.microsoft.com/office/powerpoint/2010/main" val="2794147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en-US" sz="3200" b="1" dirty="0"/>
              <a:t>2. </a:t>
            </a:r>
            <a:r>
              <a:rPr lang="vi-VN" sz="3200" b="1" dirty="0"/>
              <a:t>Phạm vi đề tài</a:t>
            </a:r>
            <a:r>
              <a:rPr lang="en-US" sz="3200" b="1" dirty="0"/>
              <a:t> </a:t>
            </a:r>
          </a:p>
        </p:txBody>
      </p:sp>
      <p:sp>
        <p:nvSpPr>
          <p:cNvPr id="5" name="TextBox 4">
            <a:extLst>
              <a:ext uri="{FF2B5EF4-FFF2-40B4-BE49-F238E27FC236}">
                <a16:creationId xmlns:a16="http://schemas.microsoft.com/office/drawing/2014/main" id="{0B9E0F96-B5DB-6D7B-0DBD-53AD3E571C7D}"/>
              </a:ext>
            </a:extLst>
          </p:cNvPr>
          <p:cNvSpPr txBox="1"/>
          <p:nvPr/>
        </p:nvSpPr>
        <p:spPr>
          <a:xfrm>
            <a:off x="1079737" y="1473275"/>
            <a:ext cx="10652807" cy="5615704"/>
          </a:xfrm>
          <a:prstGeom prst="rect">
            <a:avLst/>
          </a:prstGeom>
          <a:noFill/>
        </p:spPr>
        <p:txBody>
          <a:bodyPr wrap="square" rtlCol="0">
            <a:spAutoFit/>
          </a:bodyPr>
          <a:lstStyle/>
          <a:p>
            <a:pPr algn="just">
              <a:lnSpc>
                <a:spcPct val="150000"/>
              </a:lnSpc>
            </a:pPr>
            <a:r>
              <a:rPr lang="vi-VN" sz="2200" dirty="0"/>
              <a:t>- Những người dùng cần một công cụ ghi chú để quản lý những ghi chú hằng ngày, công việc và suy nghĩ của mình.</a:t>
            </a:r>
          </a:p>
          <a:p>
            <a:pPr algn="just">
              <a:lnSpc>
                <a:spcPct val="150000"/>
              </a:lnSpc>
            </a:pPr>
            <a:r>
              <a:rPr lang="vi-VN" sz="2200" dirty="0"/>
              <a:t>- Những người dùng cần một công cụ ghi chú để lưu trữ và quản lý các thông tin liên quan đến các dự án công việc của họ.</a:t>
            </a:r>
          </a:p>
          <a:p>
            <a:pPr algn="just">
              <a:lnSpc>
                <a:spcPct val="150000"/>
              </a:lnSpc>
            </a:pPr>
            <a:r>
              <a:rPr lang="vi-VN" sz="2200" dirty="0"/>
              <a:t>- Những người dùng muốn một công cụ ghi chú để tổng hợp và quản lý các thông tin liên quan đến các chủ đề hoặc nội dung mà họ quan tâm.</a:t>
            </a:r>
          </a:p>
          <a:p>
            <a:pPr algn="just">
              <a:lnSpc>
                <a:spcPct val="150000"/>
              </a:lnSpc>
            </a:pPr>
            <a:r>
              <a:rPr lang="vi-VN" sz="2200" dirty="0"/>
              <a:t>- Những người dùng muốn sử dụng một công cụ ghi chú để ghi lại những ý tưởng của họ và cải thiện trí nhớ.</a:t>
            </a:r>
          </a:p>
          <a:p>
            <a:pPr algn="just">
              <a:lnSpc>
                <a:spcPct val="150000"/>
              </a:lnSpc>
            </a:pPr>
            <a:r>
              <a:rPr lang="vi-VN" sz="2200" dirty="0"/>
              <a:t>- Những người dùng cần một công cụ ghi chú để ghi lại và quản lý các thông tin liên quan đến các kế hoạch hoặc mục tiêu cá nhân của họ.</a:t>
            </a:r>
          </a:p>
          <a:p>
            <a:pPr algn="just">
              <a:lnSpc>
                <a:spcPct val="150000"/>
              </a:lnSpc>
            </a:pPr>
            <a:endParaRPr lang="vi-VN" sz="2200" dirty="0"/>
          </a:p>
        </p:txBody>
      </p:sp>
      <p:sp>
        <p:nvSpPr>
          <p:cNvPr id="2" name="TextBox 1">
            <a:extLst>
              <a:ext uri="{FF2B5EF4-FFF2-40B4-BE49-F238E27FC236}">
                <a16:creationId xmlns:a16="http://schemas.microsoft.com/office/drawing/2014/main" id="{6F7F6954-248A-E34A-80AB-94C92AB2B026}"/>
              </a:ext>
            </a:extLst>
          </p:cNvPr>
          <p:cNvSpPr txBox="1"/>
          <p:nvPr/>
        </p:nvSpPr>
        <p:spPr>
          <a:xfrm>
            <a:off x="815007" y="1042388"/>
            <a:ext cx="4393097" cy="430887"/>
          </a:xfrm>
          <a:prstGeom prst="rect">
            <a:avLst/>
          </a:prstGeom>
          <a:noFill/>
        </p:spPr>
        <p:txBody>
          <a:bodyPr wrap="square" rtlCol="0">
            <a:spAutoFit/>
          </a:bodyPr>
          <a:lstStyle/>
          <a:p>
            <a:r>
              <a:rPr lang="vi-VN" sz="2200" dirty="0"/>
              <a:t>Về phạm vi người dùng bao gồm:</a:t>
            </a:r>
            <a:endParaRPr lang="en-US" sz="2200" dirty="0"/>
          </a:p>
        </p:txBody>
      </p:sp>
    </p:spTree>
    <p:extLst>
      <p:ext uri="{BB962C8B-B14F-4D97-AF65-F5344CB8AC3E}">
        <p14:creationId xmlns:p14="http://schemas.microsoft.com/office/powerpoint/2010/main" val="2659231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vi-VN" sz="3200" b="1" dirty="0"/>
              <a:t>3.</a:t>
            </a:r>
            <a:r>
              <a:rPr lang="en-US" sz="3200" b="1" dirty="0"/>
              <a:t> </a:t>
            </a:r>
            <a:r>
              <a:rPr lang="vi-VN" sz="3200" b="1" dirty="0"/>
              <a:t>Xây dựng hệ thống </a:t>
            </a:r>
            <a:r>
              <a:rPr lang="en-US" sz="3200" b="1" dirty="0"/>
              <a:t> </a:t>
            </a:r>
          </a:p>
        </p:txBody>
      </p:sp>
      <p:sp>
        <p:nvSpPr>
          <p:cNvPr id="2" name="TextBox 1">
            <a:extLst>
              <a:ext uri="{FF2B5EF4-FFF2-40B4-BE49-F238E27FC236}">
                <a16:creationId xmlns:a16="http://schemas.microsoft.com/office/drawing/2014/main" id="{6F7F6954-248A-E34A-80AB-94C92AB2B026}"/>
              </a:ext>
            </a:extLst>
          </p:cNvPr>
          <p:cNvSpPr txBox="1"/>
          <p:nvPr/>
        </p:nvSpPr>
        <p:spPr>
          <a:xfrm>
            <a:off x="934277" y="1082144"/>
            <a:ext cx="9124123" cy="3076548"/>
          </a:xfrm>
          <a:prstGeom prst="rect">
            <a:avLst/>
          </a:prstGeom>
          <a:noFill/>
        </p:spPr>
        <p:txBody>
          <a:bodyPr wrap="square" rtlCol="0">
            <a:spAutoFit/>
          </a:bodyPr>
          <a:lstStyle/>
          <a:p>
            <a:pPr>
              <a:lnSpc>
                <a:spcPct val="150000"/>
              </a:lnSpc>
            </a:pPr>
            <a:r>
              <a:rPr lang="vi-VN" sz="2200" dirty="0"/>
              <a:t>Về tổng quan, ứng dụng di động ghi chú sử dụng những ngôn ngữ sau:</a:t>
            </a:r>
          </a:p>
          <a:p>
            <a:pPr>
              <a:lnSpc>
                <a:spcPct val="150000"/>
              </a:lnSpc>
            </a:pPr>
            <a:r>
              <a:rPr lang="vi-VN" sz="2200" dirty="0"/>
              <a:t>     - Ngôn ngữ Java.</a:t>
            </a:r>
          </a:p>
          <a:p>
            <a:pPr>
              <a:lnSpc>
                <a:spcPct val="150000"/>
              </a:lnSpc>
            </a:pPr>
            <a:r>
              <a:rPr lang="vi-VN" sz="2200" dirty="0"/>
              <a:t>     - Ngôn ngữ XML.</a:t>
            </a:r>
          </a:p>
          <a:p>
            <a:pPr>
              <a:lnSpc>
                <a:spcPct val="150000"/>
              </a:lnSpc>
            </a:pPr>
            <a:r>
              <a:rPr lang="vi-VN" sz="2200" dirty="0"/>
              <a:t>Về cơ sở dữ liệu, sử dụng thư viện Room trong Android làm nơi lưu trữ dữ liệu.</a:t>
            </a:r>
          </a:p>
          <a:p>
            <a:pPr>
              <a:lnSpc>
                <a:spcPct val="150000"/>
              </a:lnSpc>
            </a:pPr>
            <a:r>
              <a:rPr lang="vi-VN" sz="2200" dirty="0"/>
              <a:t>Về phần mềm sử dụng: phần mềm Android Studio.</a:t>
            </a:r>
          </a:p>
        </p:txBody>
      </p:sp>
    </p:spTree>
    <p:extLst>
      <p:ext uri="{BB962C8B-B14F-4D97-AF65-F5344CB8AC3E}">
        <p14:creationId xmlns:p14="http://schemas.microsoft.com/office/powerpoint/2010/main" val="109753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vi-VN" sz="3200" b="1" dirty="0"/>
              <a:t>3.</a:t>
            </a:r>
            <a:r>
              <a:rPr lang="en-US" sz="3200" b="1" dirty="0"/>
              <a:t> </a:t>
            </a:r>
            <a:r>
              <a:rPr lang="vi-VN" sz="3200" b="1" dirty="0"/>
              <a:t>Xây dựng hệ thống </a:t>
            </a:r>
            <a:r>
              <a:rPr lang="en-US" sz="3200" b="1" dirty="0"/>
              <a:t> </a:t>
            </a:r>
          </a:p>
        </p:txBody>
      </p:sp>
      <p:sp>
        <p:nvSpPr>
          <p:cNvPr id="2" name="TextBox 1">
            <a:extLst>
              <a:ext uri="{FF2B5EF4-FFF2-40B4-BE49-F238E27FC236}">
                <a16:creationId xmlns:a16="http://schemas.microsoft.com/office/drawing/2014/main" id="{6F7F6954-248A-E34A-80AB-94C92AB2B026}"/>
              </a:ext>
            </a:extLst>
          </p:cNvPr>
          <p:cNvSpPr txBox="1"/>
          <p:nvPr/>
        </p:nvSpPr>
        <p:spPr>
          <a:xfrm>
            <a:off x="1073425" y="829365"/>
            <a:ext cx="10157792" cy="2568717"/>
          </a:xfrm>
          <a:prstGeom prst="rect">
            <a:avLst/>
          </a:prstGeom>
          <a:noFill/>
        </p:spPr>
        <p:txBody>
          <a:bodyPr wrap="square" rtlCol="0">
            <a:spAutoFit/>
          </a:bodyPr>
          <a:lstStyle/>
          <a:p>
            <a:pPr>
              <a:lnSpc>
                <a:spcPct val="150000"/>
              </a:lnSpc>
            </a:pPr>
            <a:r>
              <a:rPr lang="vi-VN" sz="2200" dirty="0"/>
              <a:t>Ngôn ngữ Java: </a:t>
            </a:r>
          </a:p>
          <a:p>
            <a:pPr algn="just">
              <a:lnSpc>
                <a:spcPct val="150000"/>
              </a:lnSpc>
            </a:pPr>
            <a:r>
              <a:rPr lang="vi-VN" sz="2200" dirty="0"/>
              <a:t>     - Java là một ngôn ngữ lập trình dựa trên OOP (Oriented Object Programming), nổi tiếng với tính chất portable và năng suất cao. Nó được sử dụng để xây dựng các ứng dụng desktop, web, mobile, và các dự án phần mềm mới.</a:t>
            </a:r>
          </a:p>
        </p:txBody>
      </p:sp>
      <p:pic>
        <p:nvPicPr>
          <p:cNvPr id="3" name="Picture 2">
            <a:extLst>
              <a:ext uri="{FF2B5EF4-FFF2-40B4-BE49-F238E27FC236}">
                <a16:creationId xmlns:a16="http://schemas.microsoft.com/office/drawing/2014/main" id="{8354AAB7-2296-4C4F-57A8-BD6B1EE1E1E6}"/>
              </a:ext>
            </a:extLst>
          </p:cNvPr>
          <p:cNvPicPr>
            <a:picLocks noChangeAspect="1"/>
          </p:cNvPicPr>
          <p:nvPr/>
        </p:nvPicPr>
        <p:blipFill>
          <a:blip r:embed="rId2"/>
          <a:stretch>
            <a:fillRect/>
          </a:stretch>
        </p:blipFill>
        <p:spPr>
          <a:xfrm>
            <a:off x="3143800" y="3230218"/>
            <a:ext cx="5904399" cy="3335788"/>
          </a:xfrm>
          <a:prstGeom prst="rect">
            <a:avLst/>
          </a:prstGeom>
        </p:spPr>
      </p:pic>
    </p:spTree>
    <p:extLst>
      <p:ext uri="{BB962C8B-B14F-4D97-AF65-F5344CB8AC3E}">
        <p14:creationId xmlns:p14="http://schemas.microsoft.com/office/powerpoint/2010/main" val="1607073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vi-VN" sz="3200" b="1" dirty="0"/>
              <a:t>3.</a:t>
            </a:r>
            <a:r>
              <a:rPr lang="en-US" sz="3200" b="1" dirty="0"/>
              <a:t> </a:t>
            </a:r>
            <a:r>
              <a:rPr lang="vi-VN" sz="3200" b="1" dirty="0"/>
              <a:t>Xây dựng hệ thống </a:t>
            </a:r>
            <a:r>
              <a:rPr lang="en-US" sz="3200" b="1" dirty="0"/>
              <a:t> </a:t>
            </a:r>
          </a:p>
        </p:txBody>
      </p:sp>
      <p:sp>
        <p:nvSpPr>
          <p:cNvPr id="2" name="TextBox 1">
            <a:extLst>
              <a:ext uri="{FF2B5EF4-FFF2-40B4-BE49-F238E27FC236}">
                <a16:creationId xmlns:a16="http://schemas.microsoft.com/office/drawing/2014/main" id="{6F7F6954-248A-E34A-80AB-94C92AB2B026}"/>
              </a:ext>
            </a:extLst>
          </p:cNvPr>
          <p:cNvSpPr txBox="1"/>
          <p:nvPr/>
        </p:nvSpPr>
        <p:spPr>
          <a:xfrm>
            <a:off x="1073425" y="829365"/>
            <a:ext cx="10446027" cy="3084691"/>
          </a:xfrm>
          <a:prstGeom prst="rect">
            <a:avLst/>
          </a:prstGeom>
          <a:noFill/>
        </p:spPr>
        <p:txBody>
          <a:bodyPr wrap="square" rtlCol="0">
            <a:spAutoFit/>
          </a:bodyPr>
          <a:lstStyle/>
          <a:p>
            <a:pPr>
              <a:lnSpc>
                <a:spcPct val="150000"/>
              </a:lnSpc>
            </a:pPr>
            <a:r>
              <a:rPr lang="vi-VN" sz="2200" dirty="0"/>
              <a:t>Ngôn ngữ XML: </a:t>
            </a:r>
          </a:p>
          <a:p>
            <a:pPr algn="just">
              <a:lnSpc>
                <a:spcPct val="150000"/>
              </a:lnSpc>
            </a:pPr>
            <a:r>
              <a:rPr lang="vi-VN" sz="2200" dirty="0"/>
              <a:t>     - </a:t>
            </a:r>
            <a:r>
              <a:rPr lang="vi-VN" sz="2200" b="0" i="0" dirty="0">
                <a:effectLst/>
              </a:rPr>
              <a:t>XML (Extensible Markup Language) là một ngôn ngữ đánh dấu mở rộng, được sử dụng trong Android để mô tả và tạo cấu trúc dữ liệu. Nó giúp cho việc lưu trữ và chia sẻ dữ liệu trong một dạng có thể đọc và hiểu được cho cả máy tính và người dùng. XML cũng được sử dụng để tạo các tài liệu và các tập tin dữ liệu trong các ứng dụng Android.</a:t>
            </a:r>
            <a:endParaRPr lang="vi-VN" sz="2200" dirty="0"/>
          </a:p>
        </p:txBody>
      </p:sp>
      <p:pic>
        <p:nvPicPr>
          <p:cNvPr id="5" name="Picture 4">
            <a:extLst>
              <a:ext uri="{FF2B5EF4-FFF2-40B4-BE49-F238E27FC236}">
                <a16:creationId xmlns:a16="http://schemas.microsoft.com/office/drawing/2014/main" id="{F2BF5EC6-37AF-00D4-1D69-A4FD90BB5FEC}"/>
              </a:ext>
            </a:extLst>
          </p:cNvPr>
          <p:cNvPicPr>
            <a:picLocks noChangeAspect="1"/>
          </p:cNvPicPr>
          <p:nvPr/>
        </p:nvPicPr>
        <p:blipFill>
          <a:blip r:embed="rId2"/>
          <a:stretch>
            <a:fillRect/>
          </a:stretch>
        </p:blipFill>
        <p:spPr>
          <a:xfrm>
            <a:off x="6985974" y="4069762"/>
            <a:ext cx="2134870" cy="2575560"/>
          </a:xfrm>
          <a:prstGeom prst="rect">
            <a:avLst/>
          </a:prstGeom>
        </p:spPr>
      </p:pic>
      <p:pic>
        <p:nvPicPr>
          <p:cNvPr id="6" name="Picture 5">
            <a:extLst>
              <a:ext uri="{FF2B5EF4-FFF2-40B4-BE49-F238E27FC236}">
                <a16:creationId xmlns:a16="http://schemas.microsoft.com/office/drawing/2014/main" id="{C00BC5B4-D838-AE2E-DC44-E7938F0FB5DC}"/>
              </a:ext>
            </a:extLst>
          </p:cNvPr>
          <p:cNvPicPr>
            <a:picLocks noChangeAspect="1"/>
          </p:cNvPicPr>
          <p:nvPr/>
        </p:nvPicPr>
        <p:blipFill>
          <a:blip r:embed="rId3"/>
          <a:stretch>
            <a:fillRect/>
          </a:stretch>
        </p:blipFill>
        <p:spPr>
          <a:xfrm>
            <a:off x="2528868" y="4069762"/>
            <a:ext cx="2677160" cy="2377440"/>
          </a:xfrm>
          <a:prstGeom prst="rect">
            <a:avLst/>
          </a:prstGeom>
        </p:spPr>
      </p:pic>
    </p:spTree>
    <p:extLst>
      <p:ext uri="{BB962C8B-B14F-4D97-AF65-F5344CB8AC3E}">
        <p14:creationId xmlns:p14="http://schemas.microsoft.com/office/powerpoint/2010/main" val="382951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9E0DCF-10CE-D75F-0774-B383F47FD14B}"/>
              </a:ext>
            </a:extLst>
          </p:cNvPr>
          <p:cNvSpPr txBox="1"/>
          <p:nvPr/>
        </p:nvSpPr>
        <p:spPr>
          <a:xfrm>
            <a:off x="578724" y="366734"/>
            <a:ext cx="6040735" cy="584775"/>
          </a:xfrm>
          <a:prstGeom prst="rect">
            <a:avLst/>
          </a:prstGeom>
          <a:noFill/>
        </p:spPr>
        <p:txBody>
          <a:bodyPr wrap="square" rtlCol="0">
            <a:spAutoFit/>
          </a:bodyPr>
          <a:lstStyle/>
          <a:p>
            <a:r>
              <a:rPr lang="vi-VN" sz="3200" b="1" dirty="0"/>
              <a:t>3.</a:t>
            </a:r>
            <a:r>
              <a:rPr lang="en-US" sz="3200" b="1" dirty="0"/>
              <a:t> </a:t>
            </a:r>
            <a:r>
              <a:rPr lang="vi-VN" sz="3200" b="1" dirty="0"/>
              <a:t>Xây dựng hệ thống </a:t>
            </a:r>
            <a:r>
              <a:rPr lang="en-US" sz="3200" b="1" dirty="0"/>
              <a:t> </a:t>
            </a:r>
          </a:p>
        </p:txBody>
      </p:sp>
      <p:sp>
        <p:nvSpPr>
          <p:cNvPr id="2" name="TextBox 1">
            <a:extLst>
              <a:ext uri="{FF2B5EF4-FFF2-40B4-BE49-F238E27FC236}">
                <a16:creationId xmlns:a16="http://schemas.microsoft.com/office/drawing/2014/main" id="{6F7F6954-248A-E34A-80AB-94C92AB2B026}"/>
              </a:ext>
            </a:extLst>
          </p:cNvPr>
          <p:cNvSpPr txBox="1"/>
          <p:nvPr/>
        </p:nvSpPr>
        <p:spPr>
          <a:xfrm>
            <a:off x="1073425" y="829365"/>
            <a:ext cx="10446027" cy="3076548"/>
          </a:xfrm>
          <a:prstGeom prst="rect">
            <a:avLst/>
          </a:prstGeom>
          <a:noFill/>
        </p:spPr>
        <p:txBody>
          <a:bodyPr wrap="square" rtlCol="0">
            <a:spAutoFit/>
          </a:bodyPr>
          <a:lstStyle/>
          <a:p>
            <a:pPr>
              <a:lnSpc>
                <a:spcPct val="150000"/>
              </a:lnSpc>
            </a:pPr>
            <a:r>
              <a:rPr lang="vi-VN" sz="2200" dirty="0"/>
              <a:t> Thư viện Room trong Android:</a:t>
            </a:r>
          </a:p>
          <a:p>
            <a:pPr algn="just">
              <a:lnSpc>
                <a:spcPct val="150000"/>
              </a:lnSpc>
            </a:pPr>
            <a:r>
              <a:rPr lang="vi-VN" sz="2200" dirty="0"/>
              <a:t>     - Thư viện Room trong Android là một thư viện SQLite của Google, được thiết kế để giúp lập trình viên tạo các ứng dụng dễ dàng với cơ sở dữ liệu trong Android. Room cung cấp một tầng abstract và đồng bộ hoá truy vấn cơ sở dữ liệu để giúp lập trình viên tập trung vào logic của ứng dụng, thay vì phải quan tâm đến các chi tiết về cơ sở dữ liệu.</a:t>
            </a:r>
          </a:p>
        </p:txBody>
      </p:sp>
      <p:pic>
        <p:nvPicPr>
          <p:cNvPr id="3" name="Picture 2">
            <a:extLst>
              <a:ext uri="{FF2B5EF4-FFF2-40B4-BE49-F238E27FC236}">
                <a16:creationId xmlns:a16="http://schemas.microsoft.com/office/drawing/2014/main" id="{60915258-8667-4472-D2EC-A7731D064EFC}"/>
              </a:ext>
            </a:extLst>
          </p:cNvPr>
          <p:cNvPicPr>
            <a:picLocks noChangeAspect="1"/>
          </p:cNvPicPr>
          <p:nvPr/>
        </p:nvPicPr>
        <p:blipFill>
          <a:blip r:embed="rId2"/>
          <a:stretch>
            <a:fillRect/>
          </a:stretch>
        </p:blipFill>
        <p:spPr>
          <a:xfrm>
            <a:off x="4926369" y="3513010"/>
            <a:ext cx="3889639" cy="3121581"/>
          </a:xfrm>
          <a:prstGeom prst="rect">
            <a:avLst/>
          </a:prstGeom>
        </p:spPr>
      </p:pic>
    </p:spTree>
    <p:extLst>
      <p:ext uri="{BB962C8B-B14F-4D97-AF65-F5344CB8AC3E}">
        <p14:creationId xmlns:p14="http://schemas.microsoft.com/office/powerpoint/2010/main" val="11207272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586</TotalTime>
  <Words>1407</Words>
  <Application>Microsoft Office PowerPoint</Application>
  <PresentationFormat>Widescreen</PresentationFormat>
  <Paragraphs>80</Paragraphs>
  <Slides>19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Em xin chân thành cảm ơn thầy/cô đã lắng nghe em thuyết trình.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Kevin Gameplay</dc:creator>
  <cp:lastModifiedBy>Kevin Gameplay</cp:lastModifiedBy>
  <cp:revision>8</cp:revision>
  <dcterms:created xsi:type="dcterms:W3CDTF">2023-02-06T01:25:45Z</dcterms:created>
  <dcterms:modified xsi:type="dcterms:W3CDTF">2023-02-09T07:59:18Z</dcterms:modified>
</cp:coreProperties>
</file>

<file path=docProps/thumbnail.jpeg>
</file>